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68" r:id="rId3"/>
    <p:sldId id="305" r:id="rId4"/>
    <p:sldId id="289" r:id="rId5"/>
    <p:sldId id="336" r:id="rId6"/>
    <p:sldId id="342" r:id="rId7"/>
    <p:sldId id="343" r:id="rId8"/>
    <p:sldId id="340" r:id="rId9"/>
    <p:sldId id="327" r:id="rId10"/>
    <p:sldId id="344" r:id="rId11"/>
    <p:sldId id="290" r:id="rId12"/>
    <p:sldId id="291" r:id="rId13"/>
    <p:sldId id="338" r:id="rId14"/>
    <p:sldId id="331" r:id="rId15"/>
    <p:sldId id="332" r:id="rId16"/>
    <p:sldId id="29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 Еськов" initials="АЕ" lastIdx="1" clrIdx="0">
    <p:extLst>
      <p:ext uri="{19B8F6BF-5375-455C-9EA6-DF929625EA0E}">
        <p15:presenceInfo xmlns:p15="http://schemas.microsoft.com/office/powerpoint/2012/main" userId="38795f118751658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 snapToGrid="0">
      <p:cViewPr varScale="1">
        <p:scale>
          <a:sx n="74" d="100"/>
          <a:sy n="74" d="100"/>
        </p:scale>
        <p:origin x="39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D93EF-4C8C-4626-B2A1-A357DE2A87C7}" type="datetimeFigureOut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C66341-67FD-4C22-9CDC-977251E5AE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82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6341-67FD-4C22-9CDC-977251E5AE1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970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C66341-67FD-4C22-9CDC-977251E5AE1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6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732C80-3AC9-41AC-B75C-BCA2D6DCAA4D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01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6AFA6-111D-4194-93D9-E3BD55ED083F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095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8087D-2D5E-4D79-B092-A279E4E2A762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797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55E6-4DCD-451B-951B-FE31FA8BAD0E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7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08C0C-4BC9-4B05-915E-9731C1E72A9C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104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449A8-2E9E-4D80-BA42-1610C188612C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034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B690D-B170-40C7-8258-BD5FABADBEEF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9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7C20-62FB-4648-8669-F2ECB69E0CC9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3017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2A82-F8E1-4875-9159-4FE56CAF7186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158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12735-3355-4CFF-8C76-534E7F96E64B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798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72EAB-9CF3-4DC7-BFBC-FE513D677DEF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82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11A12-7D3E-4308-B3CA-7983B0FC3C89}" type="datetime1">
              <a:rPr lang="ru-RU" smtClean="0"/>
              <a:pPr/>
              <a:t>29.07.2024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0267E-F255-4596-B662-A6A0D383C5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358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outfund.ru/rebenok-s-autizmom-poteryalsya/bracelet-alert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outfund.ru/rebenok-s-autizmom-poteryalsya/bracelet-bracelet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hyperlink" Target="http://outfund.ru/wp-content/uploads/2012/11/154352_384743948267137_1585728439_n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outfund.ru/osobennosti-sensornogo-vospriyatiya-pri-autizme/sensory01-2/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outfund.ru/strukturirovannoe-obuchenie-dlya-detej-s-autizmom/structure09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8" y="-48981"/>
            <a:ext cx="10668000" cy="711788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/>
              <a:t>Дети с аутизмом в детском саду. Анализ причин сложностей, стратегии реабилитации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02383" y="5169768"/>
            <a:ext cx="4600135" cy="1899139"/>
          </a:xfrm>
        </p:spPr>
        <p:txBody>
          <a:bodyPr/>
          <a:lstStyle/>
          <a:p>
            <a:pPr algn="l"/>
            <a:r>
              <a:rPr lang="ru-RU" dirty="0"/>
              <a:t>Подготовила:</a:t>
            </a:r>
          </a:p>
          <a:p>
            <a:pPr algn="l"/>
            <a:r>
              <a:rPr lang="ru-RU" dirty="0"/>
              <a:t>Богоявленская Ю.Э.</a:t>
            </a:r>
          </a:p>
        </p:txBody>
      </p:sp>
    </p:spTree>
    <p:extLst>
      <p:ext uri="{BB962C8B-B14F-4D97-AF65-F5344CB8AC3E}">
        <p14:creationId xmlns:p14="http://schemas.microsoft.com/office/powerpoint/2010/main" val="3470192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54206"/>
          </a:xfrm>
        </p:spPr>
        <p:txBody>
          <a:bodyPr>
            <a:normAutofit fontScale="90000"/>
          </a:bodyPr>
          <a:lstStyle/>
          <a:p>
            <a:r>
              <a:rPr lang="ru-RU" dirty="0"/>
              <a:t>Образование: подготовка среды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34125"/>
            <a:ext cx="10515600" cy="4842838"/>
          </a:xfrm>
        </p:spPr>
        <p:txBody>
          <a:bodyPr/>
          <a:lstStyle/>
          <a:p>
            <a:r>
              <a:rPr lang="ru-RU" dirty="0"/>
              <a:t>структурированная, сенсорно-дружелюбная среда </a:t>
            </a:r>
          </a:p>
          <a:p>
            <a:r>
              <a:rPr lang="ru-RU" dirty="0"/>
              <a:t>Визуальная поддержка</a:t>
            </a:r>
          </a:p>
          <a:p>
            <a:r>
              <a:rPr lang="ru-RU" dirty="0"/>
              <a:t>Мотивация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6" descr="http://isd742autismresources.weebly.com/uploads/4/7/7/2/4772260/477724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402" y="2336826"/>
            <a:ext cx="5336498" cy="39815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7503" y="2645165"/>
            <a:ext cx="5135397" cy="384659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13" y="2336826"/>
            <a:ext cx="5671573" cy="425368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89" y="2683981"/>
            <a:ext cx="2143125" cy="21431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98" t="4417" r="25492" b="20223"/>
          <a:stretch/>
        </p:blipFill>
        <p:spPr>
          <a:xfrm>
            <a:off x="4107304" y="3000960"/>
            <a:ext cx="2878112" cy="26532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38" name="Picture 2" descr="http://img1.labirint.ru/books/238382/scrn_big_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200" y="3219370"/>
            <a:ext cx="4150403" cy="27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88" y="2911292"/>
            <a:ext cx="4800028" cy="38650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340" name="Picture 4" descr="http://carsondellosa.secure.miisolutions.net/media/cd/images/product/large/11408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78" y="3274706"/>
            <a:ext cx="3262805" cy="37289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28959"/>
          </a:xfrm>
        </p:spPr>
        <p:txBody>
          <a:bodyPr>
            <a:normAutofit fontScale="90000"/>
          </a:bodyPr>
          <a:lstStyle/>
          <a:p>
            <a:r>
              <a:rPr lang="ru-RU" dirty="0"/>
              <a:t>На детской площадке: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возможные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цели для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b="1" dirty="0"/>
              <a:t>Коммуникация</a:t>
            </a:r>
            <a:r>
              <a:rPr lang="ru-RU" dirty="0"/>
              <a:t> на уровне просьб (не обязательно вслух)</a:t>
            </a:r>
          </a:p>
          <a:p>
            <a:pPr>
              <a:buFontTx/>
              <a:buChar char="-"/>
            </a:pPr>
            <a:r>
              <a:rPr lang="en-US" dirty="0"/>
              <a:t>C</a:t>
            </a:r>
            <a:r>
              <a:rPr lang="ru-RU" dirty="0" err="1"/>
              <a:t>отрудничество</a:t>
            </a:r>
            <a:r>
              <a:rPr lang="ru-RU" dirty="0"/>
              <a:t> с педагогом</a:t>
            </a:r>
          </a:p>
          <a:p>
            <a:pPr>
              <a:buFontTx/>
              <a:buChar char="-"/>
            </a:pPr>
            <a:r>
              <a:rPr lang="ru-RU" dirty="0"/>
              <a:t>Играть с другими детьми</a:t>
            </a:r>
          </a:p>
          <a:p>
            <a:pPr>
              <a:buFontTx/>
              <a:buChar char="-"/>
            </a:pPr>
            <a:r>
              <a:rPr lang="ru-RU" b="1" dirty="0"/>
              <a:t>Имитация </a:t>
            </a:r>
          </a:p>
          <a:p>
            <a:pPr>
              <a:buFontTx/>
              <a:buChar char="-"/>
            </a:pPr>
            <a:r>
              <a:rPr lang="ru-RU" dirty="0"/>
              <a:t>Отвечать на приветствие/вопрос</a:t>
            </a:r>
          </a:p>
          <a:p>
            <a:pPr>
              <a:buFontTx/>
              <a:buChar char="-"/>
            </a:pPr>
            <a:r>
              <a:rPr lang="ru-RU" dirty="0"/>
              <a:t>Играть в простые игры: догонялки, прятки</a:t>
            </a:r>
          </a:p>
          <a:p>
            <a:pPr>
              <a:buFontTx/>
              <a:buChar char="-"/>
            </a:pPr>
            <a:r>
              <a:rPr lang="ru-RU" dirty="0"/>
              <a:t>Рисовать и лепить: мел, краски, песок</a:t>
            </a:r>
          </a:p>
          <a:p>
            <a:pPr>
              <a:buFontTx/>
              <a:buChar char="-"/>
            </a:pPr>
            <a:r>
              <a:rPr lang="ru-RU" dirty="0"/>
              <a:t>Физическая ловкость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+ Специально подготовить среду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Дети, играющие на площадке парк Открытый Стик Иконка Рисунок пиктограммы Клипарты, векторы, и Набор Иллюстраций Без Оплаты Отчис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52" b="59265"/>
          <a:stretch/>
        </p:blipFill>
        <p:spPr bwMode="auto">
          <a:xfrm>
            <a:off x="9840942" y="0"/>
            <a:ext cx="2312333" cy="1633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ь Респираторы, наушники, наколенники и средства защиты в Киеве, Харькове, цена - интернет-магазин E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897" y="4955772"/>
            <a:ext cx="1628255" cy="1221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Nano Gum Золото инков (Перламутровый Золотой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52" y="4955772"/>
            <a:ext cx="1568294" cy="156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Детская постель Plante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9634" y="4955772"/>
            <a:ext cx="1598274" cy="1598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89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Возможные </a:t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цели для обучения в детском саду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Социальные навыки</a:t>
            </a:r>
          </a:p>
          <a:p>
            <a:endParaRPr lang="ru-RU" dirty="0"/>
          </a:p>
          <a:p>
            <a:r>
              <a:rPr lang="ru-RU" dirty="0"/>
              <a:t>Академические навыки</a:t>
            </a:r>
          </a:p>
          <a:p>
            <a:endParaRPr lang="ru-RU" dirty="0"/>
          </a:p>
          <a:p>
            <a:r>
              <a:rPr lang="ru-RU" dirty="0"/>
              <a:t>Бытовые навыки</a:t>
            </a:r>
          </a:p>
        </p:txBody>
      </p:sp>
      <p:pic>
        <p:nvPicPr>
          <p:cNvPr id="9220" name="Picture 4" descr="City Student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378" y="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890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Сергей\Desktop\консультация аутизм\a_3[1]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1680" y="274963"/>
            <a:ext cx="8595360" cy="603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/>
              <a:t> специальная карточка для человека с аутизмом</a:t>
            </a:r>
            <a:endParaRPr lang="ru-RU" dirty="0"/>
          </a:p>
        </p:txBody>
      </p:sp>
      <p:pic>
        <p:nvPicPr>
          <p:cNvPr id="5" name="Содержимое 4" descr="Карточка-предупреждение об аутизме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0016" y="1825625"/>
            <a:ext cx="613196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 браслеты для людей с аутизмом</a:t>
            </a:r>
            <a:endParaRPr lang="ru-RU" dirty="0"/>
          </a:p>
        </p:txBody>
      </p:sp>
      <p:pic>
        <p:nvPicPr>
          <p:cNvPr id="5" name="Содержимое 4" descr="Браслет для поиска людей с аутизмом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35631" y="1825625"/>
            <a:ext cx="65207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69036"/>
            <a:ext cx="10515600" cy="48873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/>
              <a:t>Брюс Л. Бейкер, Алан Дж. </a:t>
            </a:r>
            <a:r>
              <a:rPr lang="ru-RU" dirty="0" err="1"/>
              <a:t>Брайтман</a:t>
            </a:r>
            <a:r>
              <a:rPr lang="ru-RU" dirty="0"/>
              <a:t>. Путь к независимости: обучение детей с особенностями развития бытовым навыкам–– М.: </a:t>
            </a:r>
            <a:r>
              <a:rPr lang="ru-RU" dirty="0" err="1"/>
              <a:t>Теревинф</a:t>
            </a:r>
            <a:r>
              <a:rPr lang="ru-RU" dirty="0"/>
              <a:t>, 2000г.</a:t>
            </a:r>
          </a:p>
          <a:p>
            <a:pPr marL="0" indent="0">
              <a:buNone/>
            </a:pPr>
            <a:r>
              <a:rPr lang="ru-RU" dirty="0" err="1"/>
              <a:t>Барбера</a:t>
            </a:r>
            <a:r>
              <a:rPr lang="ru-RU" dirty="0"/>
              <a:t>, </a:t>
            </a:r>
            <a:r>
              <a:rPr lang="ru-RU" dirty="0" err="1"/>
              <a:t>Расмуссен</a:t>
            </a:r>
            <a:r>
              <a:rPr lang="ru-RU" dirty="0"/>
              <a:t> Детский аутизм и вербально-поведенческий подход  Рама </a:t>
            </a:r>
            <a:r>
              <a:rPr lang="ru-RU" dirty="0" err="1"/>
              <a:t>Паблишинг</a:t>
            </a:r>
            <a:r>
              <a:rPr lang="ru-RU" dirty="0"/>
              <a:t>, 2014 г.</a:t>
            </a:r>
            <a:br>
              <a:rPr lang="ru-RU" dirty="0"/>
            </a:br>
            <a:br>
              <a:rPr lang="ru-RU" b="1" dirty="0"/>
            </a:br>
            <a:r>
              <a:rPr lang="ru-RU" dirty="0"/>
              <a:t>Дети помогают друг другу</a:t>
            </a:r>
            <a:r>
              <a:rPr lang="en-US" dirty="0"/>
              <a:t> http://specialtranslations.ru/autism-schreibman/</a:t>
            </a:r>
          </a:p>
          <a:p>
            <a:pPr marL="0" indent="0">
              <a:buNone/>
            </a:pPr>
            <a:r>
              <a:rPr lang="ru-RU" dirty="0"/>
              <a:t>Памятка педагогам, обучающим детей с расстройствами спектра аутизма, </a:t>
            </a:r>
            <a:r>
              <a:rPr lang="ru-RU" sz="1800" dirty="0"/>
              <a:t>подготовленная Крымским Благотворительным фондом «Аутизм-2006» </a:t>
            </a:r>
            <a:r>
              <a:rPr lang="en-US" sz="1800" dirty="0"/>
              <a:t>https://www.facebook.com/groups/autism.2006/  </a:t>
            </a:r>
            <a:r>
              <a:rPr lang="ru-RU" sz="1800" dirty="0"/>
              <a:t>  </a:t>
            </a:r>
            <a:r>
              <a:rPr lang="en-US" sz="1800" dirty="0"/>
              <a:t>autizm2006@yandex.ru </a:t>
            </a:r>
            <a:endParaRPr lang="ru-RU" sz="1800" dirty="0"/>
          </a:p>
          <a:p>
            <a:pPr marL="0" indent="0">
              <a:buNone/>
            </a:pPr>
            <a:r>
              <a:rPr lang="ru-RU" dirty="0"/>
              <a:t>  Создание специальных условий для детей с расстройствами аутистического спектра в общеобразовательных учреждениях: Методический сборник / Отв. ред. С.В. Алехина // Под. ред. Е.В. Самсоновой. — М.: МГППУ, 2012. — 56 с.</a:t>
            </a:r>
          </a:p>
          <a:p>
            <a:pPr marL="0" indent="0">
              <a:buNone/>
            </a:pPr>
            <a:r>
              <a:rPr lang="ru-RU" dirty="0" err="1"/>
              <a:t>Шоплер</a:t>
            </a:r>
            <a:r>
              <a:rPr lang="ru-RU" dirty="0"/>
              <a:t> Э., </a:t>
            </a:r>
            <a:r>
              <a:rPr lang="ru-RU" dirty="0" err="1"/>
              <a:t>Ланзинд</a:t>
            </a:r>
            <a:r>
              <a:rPr lang="ru-RU" dirty="0"/>
              <a:t> M., </a:t>
            </a:r>
            <a:r>
              <a:rPr lang="ru-RU" dirty="0" err="1"/>
              <a:t>Ватерc</a:t>
            </a:r>
            <a:r>
              <a:rPr lang="ru-RU" dirty="0"/>
              <a:t> Л. Поддержка аутичных и отстающих в развитии детей: Сборник упражнений для специалистов и родителей. - Минск: Изд-во </a:t>
            </a:r>
            <a:r>
              <a:rPr lang="ru-RU" dirty="0" err="1"/>
              <a:t>БелАПДИ</a:t>
            </a:r>
            <a:r>
              <a:rPr lang="ru-RU" dirty="0"/>
              <a:t>, 1997.</a:t>
            </a:r>
          </a:p>
          <a:p>
            <a:pPr marL="0" indent="0">
              <a:buNone/>
            </a:pPr>
            <a:r>
              <a:rPr lang="ru-RU" dirty="0" err="1"/>
              <a:t>Ньюмен</a:t>
            </a:r>
            <a:r>
              <a:rPr lang="ru-RU" dirty="0"/>
              <a:t> Сара. Игры и занятия с особым ребенком. М., </a:t>
            </a:r>
            <a:r>
              <a:rPr lang="ru-RU" dirty="0" err="1"/>
              <a:t>Теревинф</a:t>
            </a:r>
            <a:r>
              <a:rPr lang="ru-RU" dirty="0"/>
              <a:t>, 2009.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724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5" y="172318"/>
            <a:ext cx="10847465" cy="6549157"/>
          </a:xfrm>
          <a:prstGeom prst="rect">
            <a:avLst/>
          </a:prstGeom>
        </p:spPr>
      </p:pic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29193"/>
            <a:ext cx="10515600" cy="494777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ru-RU" sz="8400" dirty="0"/>
              <a:t>                                                МКБ</a:t>
            </a:r>
            <a:r>
              <a:rPr lang="en-US" sz="8400" dirty="0"/>
              <a:t> 10</a:t>
            </a:r>
            <a:r>
              <a:rPr lang="ru-RU" sz="8400" dirty="0"/>
              <a:t>:</a:t>
            </a:r>
            <a:endParaRPr lang="en-US" sz="8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                                                </a:t>
            </a:r>
            <a:r>
              <a:rPr lang="ru-RU" sz="3800" dirty="0"/>
              <a:t>Качественные нарушения реципрокного социального взаимодействия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                                   </a:t>
            </a:r>
            <a:r>
              <a:rPr lang="ru-RU" sz="3800" dirty="0"/>
              <a:t>Качественные аномалии в общении </a:t>
            </a:r>
            <a:endParaRPr lang="en-US" sz="3800" dirty="0"/>
          </a:p>
          <a:p>
            <a:pPr marL="0" indent="0">
              <a:buNone/>
            </a:pPr>
            <a:r>
              <a:rPr lang="en-US" sz="3800" dirty="0"/>
              <a:t>                        </a:t>
            </a:r>
            <a:r>
              <a:rPr lang="ru-RU" sz="3800" dirty="0"/>
              <a:t>    Ограниченные, повторяющиеся и стереотипные поведение, интересы и активность</a:t>
            </a: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sz="3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ru-RU" sz="6300" dirty="0"/>
              <a:t>Аутизм</a:t>
            </a:r>
          </a:p>
          <a:p>
            <a:pPr marL="0" indent="0" algn="ctr">
              <a:buNone/>
            </a:pPr>
            <a:r>
              <a:rPr lang="ru-RU" sz="6300" dirty="0"/>
              <a:t>Изначально противостоит природе человека как социального существа.</a:t>
            </a:r>
          </a:p>
          <a:p>
            <a:pPr marL="0" indent="0">
              <a:buNone/>
            </a:pPr>
            <a:endParaRPr lang="ru-RU" sz="5100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252761" y="6249164"/>
            <a:ext cx="98325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Чем дольше ребенок с аутизмом остаётся без помощи, тем сложнее до него дотянуться.</a:t>
            </a:r>
          </a:p>
        </p:txBody>
      </p:sp>
    </p:spTree>
    <p:extLst>
      <p:ext uri="{BB962C8B-B14F-4D97-AF65-F5344CB8AC3E}">
        <p14:creationId xmlns:p14="http://schemas.microsoft.com/office/powerpoint/2010/main" val="262847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нарушенного развития: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84826" y="1825625"/>
            <a:ext cx="5368974" cy="435133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Идем к истокам…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8875" y="5112861"/>
            <a:ext cx="3177915" cy="1020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СНИЖЕНА МОТИВАЦИЯ К СОЦИАЛЬНОМУ ВЗАИМОДЕЙСТВИЙ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1139" y="3461326"/>
            <a:ext cx="2017426" cy="10203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РАЗВИВАЕТСЯ РЕЧЬ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93827" y="3461326"/>
            <a:ext cx="2182318" cy="1020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НЕ РАЗВИВАЕТСЯ ПОДРАЖАНИЕ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8509" y="1825625"/>
            <a:ext cx="1655163" cy="1020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ПРОБЛЕМНОЕ ПОВЕДЕНИЕ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16047" y="2335798"/>
            <a:ext cx="1477780" cy="792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ЗАТРУДНЕН КОНТАКТ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86202" y="1890322"/>
            <a:ext cx="1655163" cy="10203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АВТОНОМНЫЕ ИНТЕРЕСЫ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2954937" y="4546370"/>
            <a:ext cx="1758846" cy="5427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H="1" flipV="1">
            <a:off x="1259173" y="4546370"/>
            <a:ext cx="1543988" cy="61812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1179851" y="2845972"/>
            <a:ext cx="1" cy="480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4685677" y="2888132"/>
            <a:ext cx="1" cy="480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flipV="1">
            <a:off x="1332251" y="3217158"/>
            <a:ext cx="1523375" cy="26163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 flipV="1">
            <a:off x="3180415" y="3243655"/>
            <a:ext cx="1061801" cy="235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Very Basic Puzzl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562894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 стрелкой 32"/>
          <p:cNvCxnSpPr/>
          <p:nvPr/>
        </p:nvCxnSpPr>
        <p:spPr>
          <a:xfrm flipV="1">
            <a:off x="838199" y="1301880"/>
            <a:ext cx="1" cy="48041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634461" y="1339665"/>
            <a:ext cx="1900003" cy="48759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stCxn id="9" idx="0"/>
          </p:cNvCxnSpPr>
          <p:nvPr/>
        </p:nvCxnSpPr>
        <p:spPr>
          <a:xfrm flipH="1" flipV="1">
            <a:off x="2700730" y="1280753"/>
            <a:ext cx="254207" cy="10550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6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http://outfund.ru/wp-content/uploads/2012/11/small.gif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2024" y="393895"/>
            <a:ext cx="9706707" cy="5783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453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childneurologyinfo.com/logo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5222874"/>
            <a:ext cx="952500" cy="113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-79176"/>
            <a:ext cx="686406" cy="61555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>
                <a:ln>
                  <a:noFill/>
                </a:ln>
                <a:solidFill>
                  <a:srgbClr val="1F497D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1676400" y="365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1F497D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Пониженная сенсорная чувствительность у детей с аутизмом</a:t>
            </a:r>
            <a:endParaRPr lang="ru-RU" dirty="0"/>
          </a:p>
        </p:txBody>
      </p:sp>
      <p:pic>
        <p:nvPicPr>
          <p:cNvPr id="8" name="Рисунок 7" descr="sensory01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0663" y="1659988"/>
            <a:ext cx="8834512" cy="494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9222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Перед началом обучения: УСТАНОВЛЕНИЕ СОТРУДНИЧЕСТВА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Радостное отношение к педагогу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Реакция ориентировки на имя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/>
              <a:t>Приближение по инструкции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Выполнение простых просьб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/>
              <a:t>Нахождение рядом с педагогом более </a:t>
            </a:r>
          </a:p>
          <a:p>
            <a:pPr marL="0" indent="0">
              <a:buNone/>
            </a:pPr>
            <a:r>
              <a:rPr lang="ru-RU" dirty="0"/>
              <a:t>5 минут без физического удерживания</a:t>
            </a:r>
          </a:p>
        </p:txBody>
      </p:sp>
      <p:sp>
        <p:nvSpPr>
          <p:cNvPr id="4" name="Правая фигурная скобка 3"/>
          <p:cNvSpPr/>
          <p:nvPr/>
        </p:nvSpPr>
        <p:spPr>
          <a:xfrm>
            <a:off x="7450111" y="1690688"/>
            <a:ext cx="1039868" cy="3435948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8760495" y="2870053"/>
            <a:ext cx="32993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Возможные цели </a:t>
            </a:r>
          </a:p>
          <a:p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для обучения</a:t>
            </a:r>
          </a:p>
        </p:txBody>
      </p:sp>
    </p:spTree>
    <p:extLst>
      <p:ext uri="{BB962C8B-B14F-4D97-AF65-F5344CB8AC3E}">
        <p14:creationId xmlns:p14="http://schemas.microsoft.com/office/powerpoint/2010/main" val="1639440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31444"/>
          </a:xfrm>
        </p:spPr>
        <p:txBody>
          <a:bodyPr>
            <a:normAutofit/>
          </a:bodyPr>
          <a:lstStyle/>
          <a:p>
            <a:r>
              <a:rPr lang="ru-RU" dirty="0"/>
              <a:t>Выбор поощрений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Консультативная встреча Люди с аутизмом… Еськов А.А.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/>
          <a:srcRect b="52225"/>
          <a:stretch/>
        </p:blipFill>
        <p:spPr>
          <a:xfrm>
            <a:off x="119921" y="621076"/>
            <a:ext cx="8412956" cy="5711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/>
          <a:srcRect t="46520"/>
          <a:stretch/>
        </p:blipFill>
        <p:spPr>
          <a:xfrm>
            <a:off x="3372786" y="968213"/>
            <a:ext cx="8581869" cy="652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751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Реабилитация </a:t>
            </a:r>
            <a:r>
              <a:rPr lang="ru-RU" dirty="0" err="1"/>
              <a:t>аутичных</a:t>
            </a:r>
            <a:r>
              <a:rPr lang="ru-RU" dirty="0"/>
              <a:t>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065" y="1924099"/>
            <a:ext cx="10515600" cy="4351338"/>
          </a:xfrm>
        </p:spPr>
        <p:txBody>
          <a:bodyPr>
            <a:normAutofit/>
          </a:bodyPr>
          <a:lstStyle/>
          <a:p>
            <a:r>
              <a:rPr lang="ru-RU" sz="4000" dirty="0" err="1"/>
              <a:t>Структуированное</a:t>
            </a:r>
            <a:r>
              <a:rPr lang="ru-RU" sz="4000" dirty="0"/>
              <a:t> обучение</a:t>
            </a:r>
          </a:p>
          <a:p>
            <a:r>
              <a:rPr lang="ru-RU" sz="4000" dirty="0"/>
              <a:t>Игровая терапия</a:t>
            </a:r>
          </a:p>
          <a:p>
            <a:r>
              <a:rPr lang="ru-RU" sz="4000" dirty="0"/>
              <a:t>АВА- терапия</a:t>
            </a:r>
          </a:p>
          <a:p>
            <a:r>
              <a:rPr lang="ru-RU" sz="4000" dirty="0" err="1"/>
              <a:t>Томатис-терапия</a:t>
            </a:r>
            <a:endParaRPr lang="ru-RU" sz="4000" dirty="0"/>
          </a:p>
          <a:p>
            <a:r>
              <a:rPr lang="ru-RU" sz="4000" dirty="0" err="1"/>
              <a:t>Арт-терапия</a:t>
            </a:r>
            <a:endParaRPr lang="ru-RU" sz="4000" dirty="0"/>
          </a:p>
          <a:p>
            <a:r>
              <a:rPr lang="ru-RU" sz="4000" dirty="0"/>
              <a:t>Различные виды психотерапии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/>
              <a:t>Совместное занятие с поддержкой </a:t>
            </a:r>
            <a:r>
              <a:rPr lang="ru-RU" sz="3600" i="1" dirty="0" err="1"/>
              <a:t>тьюторов</a:t>
            </a:r>
            <a:r>
              <a:rPr lang="ru-RU" sz="3600" i="1" dirty="0"/>
              <a:t> , организованном по принципам структурированного обучения.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structure09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1000" y="1886744"/>
            <a:ext cx="63500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5750</TotalTime>
  <Words>473</Words>
  <Application>Microsoft Office PowerPoint</Application>
  <PresentationFormat>Широкоэкранный</PresentationFormat>
  <Paragraphs>85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Тема Office</vt:lpstr>
      <vt:lpstr>Дети с аутизмом в детском саду. Анализ причин сложностей, стратегии реабилитации</vt:lpstr>
      <vt:lpstr>Презентация PowerPoint</vt:lpstr>
      <vt:lpstr>Ход нарушенного развития:</vt:lpstr>
      <vt:lpstr>Презентация PowerPoint</vt:lpstr>
      <vt:lpstr>Пониженная сенсорная чувствительность у детей с аутизмом</vt:lpstr>
      <vt:lpstr>Перед началом обучения: УСТАНОВЛЕНИЕ СОТРУДНИЧЕСТВА</vt:lpstr>
      <vt:lpstr>Выбор поощрений</vt:lpstr>
      <vt:lpstr>Реабилитация аутичных детей</vt:lpstr>
      <vt:lpstr>Совместное занятие с поддержкой тьюторов , организованном по принципам структурированного обучения. </vt:lpstr>
      <vt:lpstr>Образование: подготовка среды</vt:lpstr>
      <vt:lpstr>На детской площадке: возможные  цели для обучения</vt:lpstr>
      <vt:lpstr> Возможные  цели для обучения в детском саду</vt:lpstr>
      <vt:lpstr>Презентация PowerPoint</vt:lpstr>
      <vt:lpstr> специальная карточка для человека с аутизмом</vt:lpstr>
      <vt:lpstr> браслеты для людей с аутизмом</vt:lpstr>
      <vt:lpstr>Литература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Люди с аутизмом на игровой площадке, в детском саду, школе, во взрослой жизни. Анализ причин сложностей, стратегии реабилитации</dc:title>
  <dc:creator>Алексей Еськов</dc:creator>
  <cp:lastModifiedBy>name</cp:lastModifiedBy>
  <cp:revision>159</cp:revision>
  <dcterms:created xsi:type="dcterms:W3CDTF">2014-10-22T09:30:57Z</dcterms:created>
  <dcterms:modified xsi:type="dcterms:W3CDTF">2024-07-28T21:11:14Z</dcterms:modified>
</cp:coreProperties>
</file>