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3"/>
    <p:sldId id="258" r:id="rId4"/>
    <p:sldId id="259" r:id="rId5"/>
    <p:sldId id="281" r:id="rId6"/>
    <p:sldId id="260" r:id="rId7"/>
    <p:sldId id="280" r:id="rId8"/>
    <p:sldId id="261" r:id="rId9"/>
    <p:sldId id="262" r:id="rId10"/>
    <p:sldId id="263" r:id="rId11"/>
    <p:sldId id="264" r:id="rId12"/>
    <p:sldId id="266" r:id="rId13"/>
    <p:sldId id="267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7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6433" autoAdjust="0"/>
  </p:normalViewPr>
  <p:slideViewPr>
    <p:cSldViewPr snapToGrid="0" showGuides="1">
      <p:cViewPr varScale="1">
        <p:scale>
          <a:sx n="69" d="100"/>
          <a:sy n="69" d="100"/>
        </p:scale>
        <p:origin x="900" y="66"/>
      </p:cViewPr>
      <p:guideLst>
        <p:guide orient="horz" pos="2160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5-29T03:14:28.404" idx="1">
    <p:pos x="5768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comments" Target="../comments/comment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2518" y="1354358"/>
            <a:ext cx="4395740" cy="381000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lnSpc>
                <a:spcPts val="5800"/>
              </a:lnSpc>
            </a:pPr>
            <a:r>
              <a:rPr lang="ru-RU" sz="4800" i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ИКТ в процессе формирования графо-моторных навыков</a:t>
            </a:r>
            <a:endParaRPr lang="ru-RU" sz="4800" i="1" dirty="0" smtClean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otype Corsiva" panose="03010101010201010101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ts val="5800"/>
              </a:lnSpc>
            </a:pPr>
            <a:endParaRPr lang="ru-RU" sz="4800" i="1" dirty="0" smtClean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otype Corsiva" panose="03010101010201010101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"/>
            <a:ext cx="9140190" cy="7074535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635" y="3429000"/>
            <a:ext cx="4571365" cy="342900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" name="Текстовое поле 1"/>
          <p:cNvSpPr txBox="1"/>
          <p:nvPr/>
        </p:nvSpPr>
        <p:spPr>
          <a:xfrm>
            <a:off x="259080" y="440690"/>
            <a:ext cx="8428355" cy="3895725"/>
          </a:xfrm>
          <a:prstGeom prst="rect">
            <a:avLst/>
          </a:prstGeom>
        </p:spPr>
        <p:txBody>
          <a:bodyPr>
            <a:noAutofit/>
          </a:bodyPr>
          <a:p>
            <a:pPr marL="0" indent="0"/>
            <a:r>
              <a:rPr sz="2400" b="0" i="0">
                <a:solidFill>
                  <a:srgbClr val="001D35"/>
                </a:solidFill>
                <a:latin typeface="Google Sans"/>
                <a:ea typeface="Google Sans"/>
              </a:rPr>
              <a:t>В </a:t>
            </a:r>
            <a:r>
              <a:rPr lang="ru-RU" sz="2400" b="0" i="0">
                <a:solidFill>
                  <a:srgbClr val="001D35"/>
                </a:solidFill>
                <a:latin typeface="Google Sans"/>
                <a:ea typeface="Google Sans"/>
              </a:rPr>
              <a:t>нашем </a:t>
            </a:r>
            <a:r>
              <a:rPr sz="2400" b="0" i="0">
                <a:solidFill>
                  <a:srgbClr val="001D35"/>
                </a:solidFill>
                <a:latin typeface="Google Sans"/>
                <a:ea typeface="Google Sans"/>
              </a:rPr>
              <a:t>детском саду проводятся дополнительные занятия по робототехнике с использованием конструктора Lego WeDo 2.0, который предназначен для детей </a:t>
            </a:r>
            <a:r>
              <a:rPr lang="ru-RU" sz="2400" b="0" i="0">
                <a:solidFill>
                  <a:srgbClr val="001D35"/>
                </a:solidFill>
                <a:latin typeface="Google Sans"/>
                <a:ea typeface="Google Sans"/>
              </a:rPr>
              <a:t>старшего до</a:t>
            </a:r>
            <a:r>
              <a:rPr sz="2400" b="0" i="0">
                <a:solidFill>
                  <a:srgbClr val="001D35"/>
                </a:solidFill>
                <a:latin typeface="Google Sans"/>
                <a:ea typeface="Google Sans"/>
              </a:rPr>
              <a:t>школьного возраста и позволяет им осваивать основы программирования и моделирования</a:t>
            </a:r>
            <a:r>
              <a:rPr lang="ru-RU" sz="2400" b="0" i="0">
                <a:solidFill>
                  <a:srgbClr val="001D35"/>
                </a:solidFill>
                <a:latin typeface="Google Sans"/>
                <a:ea typeface="Google Sans"/>
              </a:rPr>
              <a:t>. И также помогает формировать графомоторные навыки. </a:t>
            </a:r>
            <a:endParaRPr lang="ru-RU" sz="2400" b="0" i="0">
              <a:solidFill>
                <a:srgbClr val="001D35"/>
              </a:solidFill>
              <a:latin typeface="Google Sans"/>
              <a:ea typeface="Google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10988" y="247626"/>
            <a:ext cx="7752333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/>
          </a:p>
          <a:p>
            <a:r>
              <a:rPr lang="ru-RU" sz="1600" i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600" i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otype Corsiva" panose="03010101010201010101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10" y="434340"/>
            <a:ext cx="2967990" cy="222631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93" y="3716973"/>
            <a:ext cx="3333115" cy="249999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6613" y="954088"/>
            <a:ext cx="3616325" cy="482282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69577" y="328308"/>
            <a:ext cx="7008262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dirty="0"/>
          </a:p>
          <a:p>
            <a:endParaRPr lang="ru-RU" sz="1600" i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otype Corsiva" panose="03010101010201010101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494790"/>
            <a:ext cx="2900045" cy="386842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3685" y="675640"/>
            <a:ext cx="3684905" cy="276415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2270" y="3903345"/>
            <a:ext cx="3684270" cy="259778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787923" y="1126167"/>
            <a:ext cx="443953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Письмо</a:t>
            </a:r>
            <a:r>
              <a:rPr lang="ru-RU" sz="2000" i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i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ru-RU" sz="16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это сложный навык, включающий выполнение тонких координированных движений руки. Техника письма требует слаженной работы мелких мышц кисти и всей руки, а также хорошо развитого зрительного восприятия и произвольного внимания</a:t>
            </a:r>
            <a:r>
              <a:rPr lang="ru-RU" sz="1600" i="1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600" i="1" dirty="0" smtClean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otype Corsiva" panose="03010101010201010101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endParaRPr lang="ru-RU" sz="1600" i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otype Corsiva" panose="03010101010201010101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Графо-моторный навык </a:t>
            </a:r>
            <a:r>
              <a:rPr lang="ru-RU" sz="1600" i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ru-RU" sz="16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это определенное положение и движения пишущей руки, которое позволяет: рисовать, раскрашивать, копировать простейшие узоры, соединять точки, правильно удерживать пишущий предмет.</a:t>
            </a:r>
            <a:endParaRPr lang="ru-RU" sz="1600" i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otype Corsiva" panose="03010101010201010101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ru-RU" sz="2400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  <a:cs typeface="Mongolian Baiti" panose="03000500000000000000" pitchFamily="66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" y="1884045"/>
            <a:ext cx="3203575" cy="272542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787923" y="1126167"/>
            <a:ext cx="443953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  <a:cs typeface="Mongolian Baiti" panose="03000500000000000000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97624" y="618565"/>
            <a:ext cx="5387788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i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Графо -моторные </a:t>
            </a:r>
            <a:r>
              <a:rPr lang="ru-RU" sz="2000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навыки </a:t>
            </a:r>
            <a:r>
              <a:rPr lang="ru-RU" sz="16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включают в себя:</a:t>
            </a:r>
            <a:endParaRPr lang="ru-RU" sz="1600" i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otype Corsiva" panose="03010101010201010101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i="1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развитие </a:t>
            </a:r>
            <a:r>
              <a:rPr lang="ru-RU" sz="16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зрительного анализа и синтеза (упражнения на определение правых и левых частей тела, задания на ориентировку в пространстве по отношению к предметам, игры с условиями по выбору нужных направлений);</a:t>
            </a:r>
            <a:endParaRPr lang="ru-RU" sz="1600" i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otype Corsiva" panose="03010101010201010101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i="1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формирование мелкой мускулатуры пальцев (упражнения на развитие силы пальцев и быстроты их движений);</a:t>
            </a:r>
            <a:endParaRPr lang="ru-RU" sz="1600" i="1" dirty="0" smtClean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otype Corsiva" panose="03010101010201010101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i="1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обучение </a:t>
            </a:r>
            <a:r>
              <a:rPr lang="ru-RU" sz="16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рисованию (задания по штриховке по контуру, обводки, срисовывание геометрических фигур, зарисовку деталей, предметов с натуры, </a:t>
            </a:r>
            <a:r>
              <a:rPr lang="ru-RU" sz="16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дорисовывание</a:t>
            </a:r>
            <a:r>
              <a:rPr lang="ru-RU" sz="16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 незаконченных рисунков, упражнения в </a:t>
            </a:r>
            <a:r>
              <a:rPr lang="ru-RU" sz="16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дорисовывании</a:t>
            </a:r>
            <a:r>
              <a:rPr lang="ru-RU" sz="16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, задания на воспроизведение фигур и их сочетаний по памяти).</a:t>
            </a:r>
            <a:endParaRPr lang="ru-RU" sz="1600" i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otype Corsiva" panose="03010101010201010101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5" y="1726565"/>
            <a:ext cx="3281680" cy="262318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2" name="Текстовое поле 1"/>
          <p:cNvSpPr txBox="1"/>
          <p:nvPr/>
        </p:nvSpPr>
        <p:spPr>
          <a:xfrm>
            <a:off x="403225" y="165735"/>
            <a:ext cx="8282940" cy="6692900"/>
          </a:xfrm>
          <a:prstGeom prst="rect">
            <a:avLst/>
          </a:prstGeom>
        </p:spPr>
        <p:txBody>
          <a:bodyPr>
            <a:noAutofit/>
          </a:bodyPr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r>
              <a:rPr sz="2800" i="0">
                <a:solidFill>
                  <a:srgbClr val="001D35"/>
                </a:solidFill>
                <a:latin typeface="Monotype Corsiva" panose="03010101010201010101" pitchFamily="66" charset="0"/>
                <a:ea typeface="Arial" panose="020B0604020202020204"/>
                <a:cs typeface="Monotype Corsiva" panose="03010101010201010101" pitchFamily="66" charset="0"/>
              </a:rPr>
              <a:t>Информационно-коммуникационные технологии (ИКТ) и графомоторные навыки связаны между собой, поскольку ИКТ-инструменты могут использоваться для тренировки и развития этих навыков, а также для более эффективного и удобного использования умения писать и рисовать. Графомоторные навыки – это умение правильно и уверенно двигать рукой при письме или рисовании. </a:t>
            </a:r>
            <a:endParaRPr sz="2800" i="0">
              <a:solidFill>
                <a:srgbClr val="001D35"/>
              </a:solidFill>
              <a:latin typeface="Monotype Corsiva" panose="03010101010201010101" pitchFamily="66" charset="0"/>
              <a:ea typeface="Arial" panose="020B0604020202020204"/>
              <a:cs typeface="Monotype Corsiva" panose="03010101010201010101" pitchFamily="66" charset="0"/>
            </a:endParaRPr>
          </a:p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r>
              <a:rPr sz="2800" i="0">
                <a:solidFill>
                  <a:srgbClr val="001D35"/>
                </a:solidFill>
                <a:latin typeface="Monotype Corsiva" panose="03010101010201010101" pitchFamily="66" charset="0"/>
                <a:ea typeface="Arial" panose="020B0604020202020204"/>
                <a:cs typeface="Monotype Corsiva" panose="03010101010201010101" pitchFamily="66" charset="0"/>
              </a:rPr>
              <a:t>Как ИКТ помогает развитию графомоторных навыков:</a:t>
            </a:r>
            <a:endParaRPr sz="2800" i="0">
              <a:solidFill>
                <a:srgbClr val="001D35"/>
              </a:solidFill>
              <a:latin typeface="Monotype Corsiva" panose="03010101010201010101" pitchFamily="66" charset="0"/>
              <a:ea typeface="Arial" panose="020B0604020202020204"/>
              <a:cs typeface="Monotype Corsiva" panose="03010101010201010101" pitchFamily="66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787923" y="1126167"/>
            <a:ext cx="443953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  <a:cs typeface="Mongolian Baiti" panose="03000500000000000000" pitchFamily="66" charset="0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271780" y="0"/>
            <a:ext cx="8525510" cy="6459855"/>
          </a:xfrm>
          <a:prstGeom prst="rect">
            <a:avLst/>
          </a:prstGeom>
        </p:spPr>
        <p:txBody>
          <a:bodyPr>
            <a:noAutofit/>
          </a:bodyPr>
          <a:p>
            <a:pPr algn="l" defTabSz="266700"/>
            <a:r>
              <a:rPr sz="2400" b="1" i="0">
                <a:solidFill>
                  <a:srgbClr val="FF0000"/>
                </a:solidFill>
                <a:latin typeface="Monotype Corsiva" panose="03010101010201010101" pitchFamily="66" charset="0"/>
                <a:ea typeface="Arial" panose="020B0604020202020204"/>
                <a:cs typeface="Monotype Corsiva" panose="03010101010201010101" pitchFamily="66" charset="0"/>
              </a:rPr>
              <a:t>Цифровые платформы для тренировки:</a:t>
            </a:r>
            <a:endParaRPr sz="2400" b="1" i="0">
              <a:solidFill>
                <a:srgbClr val="FF0000"/>
              </a:solidFill>
              <a:latin typeface="Monotype Corsiva" panose="03010101010201010101" pitchFamily="66" charset="0"/>
              <a:ea typeface="Arial" panose="020B0604020202020204"/>
              <a:cs typeface="Monotype Corsiva" panose="03010101010201010101" pitchFamily="66" charset="0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endParaRPr sz="2400">
              <a:latin typeface="Monotype Corsiva" panose="03010101010201010101" pitchFamily="66" charset="0"/>
              <a:ea typeface="SimSun" panose="02010600030101010101" pitchFamily="2" charset="-122"/>
              <a:cs typeface="Monotype Corsiva" panose="03010101010201010101" pitchFamily="66" charset="0"/>
            </a:endParaRPr>
          </a:p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r>
              <a:rPr sz="2400" i="0">
                <a:solidFill>
                  <a:srgbClr val="001D35"/>
                </a:solidFill>
                <a:latin typeface="Monotype Corsiva" panose="03010101010201010101" pitchFamily="66" charset="0"/>
                <a:ea typeface="Arial" panose="020B0604020202020204"/>
                <a:cs typeface="Monotype Corsiva" panose="03010101010201010101" pitchFamily="66" charset="0"/>
              </a:rPr>
              <a:t>Существуют различные приложения и онлайн-игры, которые помогают развивать мелкую моторику, координацию движений, а также навыки рисования и письма.</a:t>
            </a:r>
            <a:endParaRPr sz="2400" i="0">
              <a:solidFill>
                <a:srgbClr val="001D35"/>
              </a:solidFill>
              <a:latin typeface="Monotype Corsiva" panose="03010101010201010101" pitchFamily="66" charset="0"/>
              <a:ea typeface="Arial" panose="020B0604020202020204"/>
              <a:cs typeface="Monotype Corsiva" panose="03010101010201010101" pitchFamily="66" charset="0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endParaRPr sz="2400">
              <a:latin typeface="Monotype Corsiva" panose="03010101010201010101" pitchFamily="66" charset="0"/>
              <a:ea typeface="SimSun" panose="02010600030101010101" pitchFamily="2" charset="-122"/>
              <a:cs typeface="Monotype Corsiva" panose="03010101010201010101" pitchFamily="66" charset="0"/>
            </a:endParaRPr>
          </a:p>
          <a:p>
            <a:pPr algn="l" defTabSz="266700"/>
            <a:r>
              <a:rPr sz="2400" b="1" i="0">
                <a:solidFill>
                  <a:srgbClr val="FF0000"/>
                </a:solidFill>
                <a:latin typeface="Monotype Corsiva" panose="03010101010201010101" pitchFamily="66" charset="0"/>
                <a:ea typeface="Arial" panose="020B0604020202020204"/>
                <a:cs typeface="Monotype Corsiva" panose="03010101010201010101" pitchFamily="66" charset="0"/>
              </a:rPr>
              <a:t>Инструменты для создания и редактирования:</a:t>
            </a:r>
            <a:endParaRPr sz="2400" b="1" i="0">
              <a:solidFill>
                <a:srgbClr val="FF0000"/>
              </a:solidFill>
              <a:latin typeface="Monotype Corsiva" panose="03010101010201010101" pitchFamily="66" charset="0"/>
              <a:ea typeface="Arial" panose="020B0604020202020204"/>
              <a:cs typeface="Monotype Corsiva" panose="03010101010201010101" pitchFamily="66" charset="0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endParaRPr sz="2400">
              <a:latin typeface="Monotype Corsiva" panose="03010101010201010101" pitchFamily="66" charset="0"/>
              <a:ea typeface="SimSun" panose="02010600030101010101" pitchFamily="2" charset="-122"/>
              <a:cs typeface="Monotype Corsiva" panose="03010101010201010101" pitchFamily="66" charset="0"/>
            </a:endParaRPr>
          </a:p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r>
              <a:rPr sz="2400" i="0">
                <a:solidFill>
                  <a:srgbClr val="001D35"/>
                </a:solidFill>
                <a:latin typeface="Monotype Corsiva" panose="03010101010201010101" pitchFamily="66" charset="0"/>
                <a:ea typeface="Arial" panose="020B0604020202020204"/>
                <a:cs typeface="Monotype Corsiva" panose="03010101010201010101" pitchFamily="66" charset="0"/>
              </a:rPr>
              <a:t>Цифровые программы позволяют создавать графические объекты, такие как изображения, диаграммы и таблицы, что способствует развитию умения пользоваться рукой для создания различных форм и линий.</a:t>
            </a:r>
            <a:endParaRPr sz="2400" i="0">
              <a:solidFill>
                <a:srgbClr val="001D35"/>
              </a:solidFill>
              <a:latin typeface="Monotype Corsiva" panose="03010101010201010101" pitchFamily="66" charset="0"/>
              <a:ea typeface="Arial" panose="020B0604020202020204"/>
              <a:cs typeface="Monotype Corsiva" panose="03010101010201010101" pitchFamily="66" charset="0"/>
            </a:endParaRPr>
          </a:p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endParaRPr sz="2400" i="0">
              <a:solidFill>
                <a:srgbClr val="001D35"/>
              </a:solidFill>
              <a:latin typeface="Monotype Corsiva" panose="03010101010201010101" pitchFamily="66" charset="0"/>
              <a:ea typeface="Arial" panose="020B0604020202020204"/>
              <a:cs typeface="Monotype Corsiva" panose="03010101010201010101" pitchFamily="66" charset="0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sz="2400">
                <a:latin typeface="Monotype Corsiva" panose="03010101010201010101" pitchFamily="66" charset="0"/>
                <a:ea typeface="SimSun" panose="02010600030101010101" pitchFamily="2" charset="-122"/>
                <a:cs typeface="Monotype Corsiva" panose="03010101010201010101" pitchFamily="66" charset="0"/>
              </a:rPr>
              <a:t> </a:t>
            </a:r>
            <a:r>
              <a:rPr lang="en-US" altLang="en-US" sz="2400" b="1">
                <a:solidFill>
                  <a:srgbClr val="FF0000"/>
                </a:solidFill>
                <a:latin typeface="Monotype Corsiva" panose="03010101010201010101" pitchFamily="66" charset="0"/>
                <a:ea typeface="SimSun" panose="02010600030101010101" pitchFamily="2" charset="-122"/>
                <a:cs typeface="Monotype Corsiva" panose="03010101010201010101" pitchFamily="66" charset="0"/>
              </a:rPr>
              <a:t>Визуальная</a:t>
            </a:r>
            <a:r>
              <a:rPr lang="en-US" altLang="ru-RU" sz="2400" b="1">
                <a:solidFill>
                  <a:srgbClr val="FF0000"/>
                </a:solidFill>
                <a:latin typeface="Monotype Corsiva" panose="03010101010201010101" pitchFamily="66" charset="0"/>
                <a:ea typeface="SimSun" panose="02010600030101010101" pitchFamily="2" charset="-122"/>
                <a:cs typeface="Monotype Corsiva" panose="03010101010201010101" pitchFamily="66" charset="0"/>
              </a:rPr>
              <a:t> </a:t>
            </a:r>
            <a:r>
              <a:rPr lang="en-US" altLang="en-US" sz="2400" b="1">
                <a:solidFill>
                  <a:srgbClr val="FF0000"/>
                </a:solidFill>
                <a:latin typeface="Monotype Corsiva" panose="03010101010201010101" pitchFamily="66" charset="0"/>
                <a:ea typeface="SimSun" panose="02010600030101010101" pitchFamily="2" charset="-122"/>
                <a:cs typeface="Monotype Corsiva" panose="03010101010201010101" pitchFamily="66" charset="0"/>
              </a:rPr>
              <a:t>поддержка</a:t>
            </a:r>
            <a:r>
              <a:rPr lang="en-US" altLang="ru-RU" sz="2400" b="1">
                <a:solidFill>
                  <a:srgbClr val="FF0000"/>
                </a:solidFill>
                <a:latin typeface="Monotype Corsiva" panose="03010101010201010101" pitchFamily="66" charset="0"/>
                <a:ea typeface="SimSun" panose="02010600030101010101" pitchFamily="2" charset="-122"/>
                <a:cs typeface="Monotype Corsiva" panose="03010101010201010101" pitchFamily="66" charset="0"/>
              </a:rPr>
              <a:t>:</a:t>
            </a:r>
            <a:endParaRPr lang="en-US" altLang="ru-RU" sz="2400">
              <a:latin typeface="Monotype Corsiva" panose="03010101010201010101" pitchFamily="66" charset="0"/>
              <a:ea typeface="SimSun" panose="02010600030101010101" pitchFamily="2" charset="-122"/>
              <a:cs typeface="Monotype Corsiva" panose="03010101010201010101" pitchFamily="66" charset="0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latin typeface="Monotype Corsiva" panose="03010101010201010101" pitchFamily="66" charset="0"/>
                <a:ea typeface="SimSun" panose="02010600030101010101" pitchFamily="2" charset="-122"/>
                <a:cs typeface="Monotype Corsiva" panose="03010101010201010101" pitchFamily="66" charset="0"/>
              </a:rPr>
              <a:t></a:t>
            </a:r>
            <a:endParaRPr lang="en-US" altLang="en-US" sz="2400">
              <a:latin typeface="Monotype Corsiva" panose="03010101010201010101" pitchFamily="66" charset="0"/>
              <a:ea typeface="SimSun" panose="02010600030101010101" pitchFamily="2" charset="-122"/>
              <a:cs typeface="Monotype Corsiva" panose="03010101010201010101" pitchFamily="66" charset="0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latin typeface="Monotype Corsiva" panose="03010101010201010101" pitchFamily="66" charset="0"/>
                <a:ea typeface="SimSun" panose="02010600030101010101" pitchFamily="2" charset="-122"/>
                <a:cs typeface="Monotype Corsiva" panose="03010101010201010101" pitchFamily="66" charset="0"/>
              </a:rPr>
              <a:t>ИКТ</a:t>
            </a:r>
            <a:r>
              <a:rPr lang="en-US" altLang="ru-RU" sz="2400">
                <a:latin typeface="Monotype Corsiva" panose="03010101010201010101" pitchFamily="66" charset="0"/>
                <a:ea typeface="SimSun" panose="02010600030101010101" pitchFamily="2" charset="-122"/>
                <a:cs typeface="Monotype Corsiva" panose="03010101010201010101" pitchFamily="66" charset="0"/>
              </a:rPr>
              <a:t> </a:t>
            </a:r>
            <a:r>
              <a:rPr lang="en-US" altLang="en-US" sz="2400">
                <a:latin typeface="Monotype Corsiva" panose="03010101010201010101" pitchFamily="66" charset="0"/>
                <a:ea typeface="SimSun" panose="02010600030101010101" pitchFamily="2" charset="-122"/>
                <a:cs typeface="Monotype Corsiva" panose="03010101010201010101" pitchFamily="66" charset="0"/>
              </a:rPr>
              <a:t>предоставляет</a:t>
            </a:r>
            <a:r>
              <a:rPr lang="en-US" altLang="ru-RU" sz="2400">
                <a:latin typeface="Monotype Corsiva" panose="03010101010201010101" pitchFamily="66" charset="0"/>
                <a:ea typeface="SimSun" panose="02010600030101010101" pitchFamily="2" charset="-122"/>
                <a:cs typeface="Monotype Corsiva" panose="03010101010201010101" pitchFamily="66" charset="0"/>
              </a:rPr>
              <a:t> </a:t>
            </a:r>
            <a:r>
              <a:rPr lang="en-US" altLang="en-US" sz="2400">
                <a:latin typeface="Monotype Corsiva" panose="03010101010201010101" pitchFamily="66" charset="0"/>
                <a:ea typeface="SimSun" panose="02010600030101010101" pitchFamily="2" charset="-122"/>
                <a:cs typeface="Monotype Corsiva" panose="03010101010201010101" pitchFamily="66" charset="0"/>
              </a:rPr>
              <a:t>доступ</a:t>
            </a:r>
            <a:r>
              <a:rPr lang="en-US" altLang="ru-RU" sz="2400">
                <a:latin typeface="Monotype Corsiva" panose="03010101010201010101" pitchFamily="66" charset="0"/>
                <a:ea typeface="SimSun" panose="02010600030101010101" pitchFamily="2" charset="-122"/>
                <a:cs typeface="Monotype Corsiva" panose="03010101010201010101" pitchFamily="66" charset="0"/>
              </a:rPr>
              <a:t> </a:t>
            </a:r>
            <a:r>
              <a:rPr lang="en-US" altLang="en-US" sz="2400">
                <a:latin typeface="Monotype Corsiva" panose="03010101010201010101" pitchFamily="66" charset="0"/>
                <a:ea typeface="SimSun" panose="02010600030101010101" pitchFamily="2" charset="-122"/>
                <a:cs typeface="Monotype Corsiva" panose="03010101010201010101" pitchFamily="66" charset="0"/>
              </a:rPr>
              <a:t>к</a:t>
            </a:r>
            <a:r>
              <a:rPr lang="en-US" altLang="ru-RU" sz="2400">
                <a:latin typeface="Monotype Corsiva" panose="03010101010201010101" pitchFamily="66" charset="0"/>
                <a:ea typeface="SimSun" panose="02010600030101010101" pitchFamily="2" charset="-122"/>
                <a:cs typeface="Monotype Corsiva" panose="03010101010201010101" pitchFamily="66" charset="0"/>
              </a:rPr>
              <a:t> </a:t>
            </a:r>
            <a:r>
              <a:rPr lang="en-US" altLang="en-US" sz="2400">
                <a:latin typeface="Monotype Corsiva" panose="03010101010201010101" pitchFamily="66" charset="0"/>
                <a:ea typeface="SimSun" panose="02010600030101010101" pitchFamily="2" charset="-122"/>
                <a:cs typeface="Monotype Corsiva" panose="03010101010201010101" pitchFamily="66" charset="0"/>
              </a:rPr>
              <a:t>различным</a:t>
            </a:r>
            <a:r>
              <a:rPr lang="en-US" altLang="ru-RU" sz="2400">
                <a:latin typeface="Monotype Corsiva" panose="03010101010201010101" pitchFamily="66" charset="0"/>
                <a:ea typeface="SimSun" panose="02010600030101010101" pitchFamily="2" charset="-122"/>
                <a:cs typeface="Monotype Corsiva" panose="03010101010201010101" pitchFamily="66" charset="0"/>
              </a:rPr>
              <a:t> </a:t>
            </a:r>
            <a:r>
              <a:rPr lang="en-US" altLang="en-US" sz="2400">
                <a:latin typeface="Monotype Corsiva" panose="03010101010201010101" pitchFamily="66" charset="0"/>
                <a:ea typeface="SimSun" panose="02010600030101010101" pitchFamily="2" charset="-122"/>
                <a:cs typeface="Monotype Corsiva" panose="03010101010201010101" pitchFamily="66" charset="0"/>
              </a:rPr>
              <a:t>визуальным</a:t>
            </a:r>
            <a:r>
              <a:rPr lang="en-US" altLang="ru-RU" sz="2400">
                <a:latin typeface="Monotype Corsiva" panose="03010101010201010101" pitchFamily="66" charset="0"/>
                <a:ea typeface="SimSun" panose="02010600030101010101" pitchFamily="2" charset="-122"/>
                <a:cs typeface="Monotype Corsiva" panose="03010101010201010101" pitchFamily="66" charset="0"/>
              </a:rPr>
              <a:t> </a:t>
            </a:r>
            <a:r>
              <a:rPr lang="en-US" altLang="en-US" sz="2400">
                <a:latin typeface="Monotype Corsiva" panose="03010101010201010101" pitchFamily="66" charset="0"/>
                <a:ea typeface="SimSun" panose="02010600030101010101" pitchFamily="2" charset="-122"/>
                <a:cs typeface="Monotype Corsiva" panose="03010101010201010101" pitchFamily="66" charset="0"/>
              </a:rPr>
              <a:t>материалам</a:t>
            </a:r>
            <a:r>
              <a:rPr lang="en-US" altLang="ru-RU" sz="2400">
                <a:latin typeface="Monotype Corsiva" panose="03010101010201010101" pitchFamily="66" charset="0"/>
                <a:ea typeface="SimSun" panose="02010600030101010101" pitchFamily="2" charset="-122"/>
                <a:cs typeface="Monotype Corsiva" panose="03010101010201010101" pitchFamily="66" charset="0"/>
              </a:rPr>
              <a:t>, </a:t>
            </a:r>
            <a:r>
              <a:rPr lang="en-US" altLang="en-US" sz="2400">
                <a:latin typeface="Monotype Corsiva" panose="03010101010201010101" pitchFamily="66" charset="0"/>
                <a:ea typeface="SimSun" panose="02010600030101010101" pitchFamily="2" charset="-122"/>
                <a:cs typeface="Monotype Corsiva" panose="03010101010201010101" pitchFamily="66" charset="0"/>
              </a:rPr>
              <a:t>которые</a:t>
            </a:r>
            <a:r>
              <a:rPr lang="en-US" altLang="ru-RU" sz="2400">
                <a:latin typeface="Monotype Corsiva" panose="03010101010201010101" pitchFamily="66" charset="0"/>
                <a:ea typeface="SimSun" panose="02010600030101010101" pitchFamily="2" charset="-122"/>
                <a:cs typeface="Monotype Corsiva" panose="03010101010201010101" pitchFamily="66" charset="0"/>
              </a:rPr>
              <a:t> </a:t>
            </a:r>
            <a:r>
              <a:rPr lang="en-US" altLang="en-US" sz="2400">
                <a:latin typeface="Monotype Corsiva" panose="03010101010201010101" pitchFamily="66" charset="0"/>
                <a:ea typeface="SimSun" panose="02010600030101010101" pitchFamily="2" charset="-122"/>
                <a:cs typeface="Monotype Corsiva" panose="03010101010201010101" pitchFamily="66" charset="0"/>
              </a:rPr>
              <a:t>могут</a:t>
            </a:r>
            <a:r>
              <a:rPr lang="en-US" altLang="ru-RU" sz="2400">
                <a:latin typeface="Monotype Corsiva" panose="03010101010201010101" pitchFamily="66" charset="0"/>
                <a:ea typeface="SimSun" panose="02010600030101010101" pitchFamily="2" charset="-122"/>
                <a:cs typeface="Monotype Corsiva" panose="03010101010201010101" pitchFamily="66" charset="0"/>
              </a:rPr>
              <a:t> </a:t>
            </a:r>
            <a:r>
              <a:rPr lang="en-US" altLang="en-US" sz="2400">
                <a:latin typeface="Monotype Corsiva" panose="03010101010201010101" pitchFamily="66" charset="0"/>
                <a:ea typeface="SimSun" panose="02010600030101010101" pitchFamily="2" charset="-122"/>
                <a:cs typeface="Monotype Corsiva" panose="03010101010201010101" pitchFamily="66" charset="0"/>
              </a:rPr>
              <a:t>быть</a:t>
            </a:r>
            <a:r>
              <a:rPr lang="en-US" altLang="ru-RU" sz="2400">
                <a:latin typeface="Monotype Corsiva" panose="03010101010201010101" pitchFamily="66" charset="0"/>
                <a:ea typeface="SimSun" panose="02010600030101010101" pitchFamily="2" charset="-122"/>
                <a:cs typeface="Monotype Corsiva" panose="03010101010201010101" pitchFamily="66" charset="0"/>
              </a:rPr>
              <a:t> </a:t>
            </a:r>
            <a:r>
              <a:rPr lang="en-US" altLang="en-US" sz="2400">
                <a:latin typeface="Monotype Corsiva" panose="03010101010201010101" pitchFamily="66" charset="0"/>
                <a:ea typeface="SimSun" panose="02010600030101010101" pitchFamily="2" charset="-122"/>
                <a:cs typeface="Monotype Corsiva" panose="03010101010201010101" pitchFamily="66" charset="0"/>
              </a:rPr>
              <a:t>использованы</a:t>
            </a:r>
            <a:r>
              <a:rPr lang="en-US" altLang="ru-RU" sz="2400">
                <a:latin typeface="Monotype Corsiva" panose="03010101010201010101" pitchFamily="66" charset="0"/>
                <a:ea typeface="SimSun" panose="02010600030101010101" pitchFamily="2" charset="-122"/>
                <a:cs typeface="Monotype Corsiva" panose="03010101010201010101" pitchFamily="66" charset="0"/>
              </a:rPr>
              <a:t> </a:t>
            </a:r>
            <a:r>
              <a:rPr lang="en-US" altLang="en-US" sz="2400">
                <a:latin typeface="Monotype Corsiva" panose="03010101010201010101" pitchFamily="66" charset="0"/>
                <a:ea typeface="SimSun" panose="02010600030101010101" pitchFamily="2" charset="-122"/>
                <a:cs typeface="Monotype Corsiva" panose="03010101010201010101" pitchFamily="66" charset="0"/>
              </a:rPr>
              <a:t>для</a:t>
            </a:r>
            <a:r>
              <a:rPr lang="en-US" altLang="ru-RU" sz="2400">
                <a:latin typeface="Monotype Corsiva" panose="03010101010201010101" pitchFamily="66" charset="0"/>
                <a:ea typeface="SimSun" panose="02010600030101010101" pitchFamily="2" charset="-122"/>
                <a:cs typeface="Monotype Corsiva" panose="03010101010201010101" pitchFamily="66" charset="0"/>
              </a:rPr>
              <a:t> </a:t>
            </a:r>
            <a:r>
              <a:rPr lang="en-US" altLang="en-US" sz="2400">
                <a:latin typeface="Monotype Corsiva" panose="03010101010201010101" pitchFamily="66" charset="0"/>
                <a:ea typeface="SimSun" panose="02010600030101010101" pitchFamily="2" charset="-122"/>
                <a:cs typeface="Monotype Corsiva" panose="03010101010201010101" pitchFamily="66" charset="0"/>
              </a:rPr>
              <a:t>развития</a:t>
            </a:r>
            <a:r>
              <a:rPr lang="en-US" altLang="ru-RU" sz="2400">
                <a:latin typeface="Monotype Corsiva" panose="03010101010201010101" pitchFamily="66" charset="0"/>
                <a:ea typeface="SimSun" panose="02010600030101010101" pitchFamily="2" charset="-122"/>
                <a:cs typeface="Monotype Corsiva" panose="03010101010201010101" pitchFamily="66" charset="0"/>
              </a:rPr>
              <a:t> </a:t>
            </a:r>
            <a:r>
              <a:rPr lang="en-US" altLang="en-US" sz="2400">
                <a:latin typeface="Monotype Corsiva" panose="03010101010201010101" pitchFamily="66" charset="0"/>
                <a:ea typeface="SimSun" panose="02010600030101010101" pitchFamily="2" charset="-122"/>
                <a:cs typeface="Monotype Corsiva" panose="03010101010201010101" pitchFamily="66" charset="0"/>
              </a:rPr>
              <a:t>графических</a:t>
            </a:r>
            <a:r>
              <a:rPr lang="en-US" altLang="ru-RU" sz="2400">
                <a:latin typeface="Monotype Corsiva" panose="03010101010201010101" pitchFamily="66" charset="0"/>
                <a:ea typeface="SimSun" panose="02010600030101010101" pitchFamily="2" charset="-122"/>
                <a:cs typeface="Monotype Corsiva" panose="03010101010201010101" pitchFamily="66" charset="0"/>
              </a:rPr>
              <a:t> </a:t>
            </a:r>
            <a:r>
              <a:rPr lang="en-US" altLang="en-US" sz="2400">
                <a:latin typeface="Monotype Corsiva" panose="03010101010201010101" pitchFamily="66" charset="0"/>
                <a:ea typeface="SimSun" panose="02010600030101010101" pitchFamily="2" charset="-122"/>
                <a:cs typeface="Monotype Corsiva" panose="03010101010201010101" pitchFamily="66" charset="0"/>
              </a:rPr>
              <a:t>навыков</a:t>
            </a:r>
            <a:r>
              <a:rPr lang="en-US" altLang="ru-RU" sz="2400">
                <a:latin typeface="Monotype Corsiva" panose="03010101010201010101" pitchFamily="66" charset="0"/>
                <a:ea typeface="SimSun" panose="02010600030101010101" pitchFamily="2" charset="-122"/>
                <a:cs typeface="Monotype Corsiva" panose="03010101010201010101" pitchFamily="66" charset="0"/>
              </a:rPr>
              <a:t> </a:t>
            </a:r>
            <a:r>
              <a:rPr lang="en-US" altLang="en-US" sz="2400">
                <a:latin typeface="Monotype Corsiva" panose="03010101010201010101" pitchFamily="66" charset="0"/>
                <a:ea typeface="SimSun" panose="02010600030101010101" pitchFamily="2" charset="-122"/>
                <a:cs typeface="Monotype Corsiva" panose="03010101010201010101" pitchFamily="66" charset="0"/>
              </a:rPr>
              <a:t>и</a:t>
            </a:r>
            <a:r>
              <a:rPr lang="en-US" altLang="ru-RU" sz="2400">
                <a:latin typeface="Monotype Corsiva" panose="03010101010201010101" pitchFamily="66" charset="0"/>
                <a:ea typeface="SimSun" panose="02010600030101010101" pitchFamily="2" charset="-122"/>
                <a:cs typeface="Monotype Corsiva" panose="03010101010201010101" pitchFamily="66" charset="0"/>
              </a:rPr>
              <a:t> </a:t>
            </a:r>
            <a:r>
              <a:rPr lang="en-US" altLang="en-US" sz="2400">
                <a:latin typeface="Monotype Corsiva" panose="03010101010201010101" pitchFamily="66" charset="0"/>
                <a:ea typeface="SimSun" panose="02010600030101010101" pitchFamily="2" charset="-122"/>
                <a:cs typeface="Monotype Corsiva" panose="03010101010201010101" pitchFamily="66" charset="0"/>
              </a:rPr>
              <a:t>понимания</a:t>
            </a:r>
            <a:r>
              <a:rPr lang="en-US" altLang="ru-RU" sz="2400">
                <a:latin typeface="Monotype Corsiva" panose="03010101010201010101" pitchFamily="66" charset="0"/>
                <a:ea typeface="SimSun" panose="02010600030101010101" pitchFamily="2" charset="-122"/>
                <a:cs typeface="Monotype Corsiva" panose="03010101010201010101" pitchFamily="66" charset="0"/>
              </a:rPr>
              <a:t> </a:t>
            </a:r>
            <a:r>
              <a:rPr lang="en-US" altLang="en-US" sz="2400">
                <a:latin typeface="Monotype Corsiva" panose="03010101010201010101" pitchFamily="66" charset="0"/>
                <a:ea typeface="SimSun" panose="02010600030101010101" pitchFamily="2" charset="-122"/>
                <a:cs typeface="Monotype Corsiva" panose="03010101010201010101" pitchFamily="66" charset="0"/>
              </a:rPr>
              <a:t>пространственных</a:t>
            </a:r>
            <a:r>
              <a:rPr lang="en-US" altLang="ru-RU" sz="2400">
                <a:latin typeface="Monotype Corsiva" panose="03010101010201010101" pitchFamily="66" charset="0"/>
                <a:ea typeface="SimSun" panose="02010600030101010101" pitchFamily="2" charset="-122"/>
                <a:cs typeface="Monotype Corsiva" panose="03010101010201010101" pitchFamily="66" charset="0"/>
              </a:rPr>
              <a:t> </a:t>
            </a:r>
            <a:r>
              <a:rPr lang="en-US" altLang="en-US" sz="2400">
                <a:latin typeface="Monotype Corsiva" panose="03010101010201010101" pitchFamily="66" charset="0"/>
                <a:ea typeface="SimSun" panose="02010600030101010101" pitchFamily="2" charset="-122"/>
                <a:cs typeface="Monotype Corsiva" panose="03010101010201010101" pitchFamily="66" charset="0"/>
              </a:rPr>
              <a:t>отношений</a:t>
            </a:r>
            <a:r>
              <a:rPr lang="en-US" altLang="ru-RU" sz="2400">
                <a:latin typeface="Monotype Corsiva" panose="03010101010201010101" pitchFamily="66" charset="0"/>
                <a:ea typeface="SimSun" panose="02010600030101010101" pitchFamily="2" charset="-122"/>
                <a:cs typeface="Monotype Corsiva" panose="03010101010201010101" pitchFamily="66" charset="0"/>
              </a:rPr>
              <a:t>.</a:t>
            </a:r>
            <a:endParaRPr lang="en-US" altLang="ru-RU" sz="2400">
              <a:latin typeface="Monotype Corsiva" panose="03010101010201010101" pitchFamily="66" charset="0"/>
              <a:ea typeface="SimSun" panose="02010600030101010101" pitchFamily="2" charset="-122"/>
              <a:cs typeface="Monotype Corsiva" panose="03010101010201010101" pitchFamily="66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2" name="Текстовое поле 1"/>
          <p:cNvSpPr txBox="1"/>
          <p:nvPr/>
        </p:nvSpPr>
        <p:spPr>
          <a:xfrm>
            <a:off x="252730" y="635"/>
            <a:ext cx="8380095" cy="6858000"/>
          </a:xfrm>
          <a:prstGeom prst="rect">
            <a:avLst/>
          </a:prstGeom>
        </p:spPr>
        <p:txBody>
          <a:bodyPr>
            <a:noAutofit/>
          </a:bodyPr>
          <a:p>
            <a:pPr algn="l" defTabSz="266700"/>
            <a:r>
              <a:rPr sz="2400" b="1" i="0">
                <a:solidFill>
                  <a:srgbClr val="FF0000"/>
                </a:solidFill>
                <a:latin typeface="Monotype Corsiva" panose="03010101010201010101" pitchFamily="66" charset="0"/>
                <a:ea typeface="Arial" panose="020B0604020202020204"/>
                <a:cs typeface="Monotype Corsiva" panose="03010101010201010101" pitchFamily="66" charset="0"/>
              </a:rPr>
              <a:t>Мотивация и интерес:</a:t>
            </a:r>
            <a:endParaRPr sz="2400" b="1" i="0">
              <a:solidFill>
                <a:srgbClr val="FF0000"/>
              </a:solidFill>
              <a:latin typeface="Monotype Corsiva" panose="03010101010201010101" pitchFamily="66" charset="0"/>
              <a:ea typeface="Arial" panose="020B0604020202020204"/>
              <a:cs typeface="Monotype Corsiva" panose="03010101010201010101" pitchFamily="66" charset="0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endParaRPr sz="2400">
              <a:latin typeface="Monotype Corsiva" panose="03010101010201010101" pitchFamily="66" charset="0"/>
              <a:ea typeface="SimSun" panose="02010600030101010101" pitchFamily="2" charset="-122"/>
              <a:cs typeface="Monotype Corsiva" panose="03010101010201010101" pitchFamily="66" charset="0"/>
            </a:endParaRPr>
          </a:p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r>
              <a:rPr sz="2400" i="0">
                <a:solidFill>
                  <a:srgbClr val="001D35"/>
                </a:solidFill>
                <a:latin typeface="Monotype Corsiva" panose="03010101010201010101" pitchFamily="66" charset="0"/>
                <a:ea typeface="Arial" panose="020B0604020202020204"/>
                <a:cs typeface="Monotype Corsiva" panose="03010101010201010101" pitchFamily="66" charset="0"/>
              </a:rPr>
              <a:t>Использование игр и интерактивных упражнений делает процесс обучения более интересным и увлекательным.</a:t>
            </a:r>
            <a:endParaRPr sz="2400" i="0">
              <a:solidFill>
                <a:srgbClr val="001D35"/>
              </a:solidFill>
              <a:latin typeface="Monotype Corsiva" panose="03010101010201010101" pitchFamily="66" charset="0"/>
              <a:ea typeface="Arial" panose="020B0604020202020204"/>
              <a:cs typeface="Monotype Corsiva" panose="03010101010201010101" pitchFamily="66" charset="0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endParaRPr sz="2400">
              <a:latin typeface="Monotype Corsiva" panose="03010101010201010101" pitchFamily="66" charset="0"/>
              <a:ea typeface="SimSun" panose="02010600030101010101" pitchFamily="2" charset="-122"/>
              <a:cs typeface="Monotype Corsiva" panose="03010101010201010101" pitchFamily="66" charset="0"/>
            </a:endParaRPr>
          </a:p>
          <a:p>
            <a:pPr algn="l" defTabSz="266700"/>
            <a:r>
              <a:rPr sz="2400" b="1" i="0">
                <a:solidFill>
                  <a:srgbClr val="FF0000"/>
                </a:solidFill>
                <a:latin typeface="Monotype Corsiva" panose="03010101010201010101" pitchFamily="66" charset="0"/>
                <a:ea typeface="Arial" panose="020B0604020202020204"/>
                <a:cs typeface="Monotype Corsiva" panose="03010101010201010101" pitchFamily="66" charset="0"/>
              </a:rPr>
              <a:t>Многообразие форм:</a:t>
            </a:r>
            <a:endParaRPr sz="2400" b="1" i="0">
              <a:solidFill>
                <a:srgbClr val="FF0000"/>
              </a:solidFill>
              <a:latin typeface="Monotype Corsiva" panose="03010101010201010101" pitchFamily="66" charset="0"/>
              <a:ea typeface="Arial" panose="020B0604020202020204"/>
              <a:cs typeface="Monotype Corsiva" panose="03010101010201010101" pitchFamily="66" charset="0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sz="2400">
                <a:latin typeface="Monotype Corsiva" panose="03010101010201010101" pitchFamily="66" charset="0"/>
                <a:ea typeface="SimSun" panose="02010600030101010101" pitchFamily="2" charset="-122"/>
                <a:cs typeface="Monotype Corsiva" panose="03010101010201010101" pitchFamily="66" charset="0"/>
              </a:rPr>
              <a:t>· </a:t>
            </a:r>
            <a:endParaRPr sz="2400">
              <a:latin typeface="Monotype Corsiva" panose="03010101010201010101" pitchFamily="66" charset="0"/>
              <a:ea typeface="SimSun" panose="02010600030101010101" pitchFamily="2" charset="-122"/>
              <a:cs typeface="Monotype Corsiva" panose="03010101010201010101" pitchFamily="66" charset="0"/>
            </a:endParaRPr>
          </a:p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r>
              <a:rPr sz="2400" i="0">
                <a:solidFill>
                  <a:srgbClr val="001D35"/>
                </a:solidFill>
                <a:latin typeface="Monotype Corsiva" panose="03010101010201010101" pitchFamily="66" charset="0"/>
                <a:ea typeface="Arial" panose="020B0604020202020204"/>
                <a:cs typeface="Monotype Corsiva" panose="03010101010201010101" pitchFamily="66" charset="0"/>
              </a:rPr>
              <a:t>ИКТ предоставляет различные формы и способы обучения, что позволяет выбрать подходящий метод для каждого ребенка.</a:t>
            </a:r>
            <a:endParaRPr sz="2400" i="0">
              <a:solidFill>
                <a:srgbClr val="001D35"/>
              </a:solidFill>
              <a:latin typeface="Monotype Corsiva" panose="03010101010201010101" pitchFamily="66" charset="0"/>
              <a:ea typeface="Arial" panose="020B0604020202020204"/>
              <a:cs typeface="Monotype Corsiva" panose="03010101010201010101" pitchFamily="66" charset="0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endParaRPr sz="2400" b="1" i="0">
              <a:solidFill>
                <a:srgbClr val="FF0000"/>
              </a:solidFill>
              <a:latin typeface="Monotype Corsiva" panose="03010101010201010101" pitchFamily="66" charset="0"/>
              <a:ea typeface="Arial" panose="020B0604020202020204"/>
              <a:cs typeface="Monotype Corsiva" panose="03010101010201010101" pitchFamily="66" charset="0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sz="2400" b="1" i="0">
                <a:solidFill>
                  <a:srgbClr val="FF0000"/>
                </a:solidFill>
                <a:latin typeface="Monotype Corsiva" panose="03010101010201010101" pitchFamily="66" charset="0"/>
                <a:ea typeface="Arial" panose="020B0604020202020204"/>
                <a:cs typeface="Monotype Corsiva" panose="03010101010201010101" pitchFamily="66" charset="0"/>
              </a:rPr>
              <a:t>Легкость коррекции:</a:t>
            </a:r>
            <a:endParaRPr sz="2400" b="1" i="0">
              <a:solidFill>
                <a:srgbClr val="FF0000"/>
              </a:solidFill>
              <a:latin typeface="Monotype Corsiva" panose="03010101010201010101" pitchFamily="66" charset="0"/>
              <a:ea typeface="Arial" panose="020B0604020202020204"/>
              <a:cs typeface="Monotype Corsiva" panose="03010101010201010101" pitchFamily="66" charset="0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endParaRPr sz="2400" i="0">
              <a:solidFill>
                <a:srgbClr val="001D35"/>
              </a:solidFill>
              <a:latin typeface="Monotype Corsiva" panose="03010101010201010101" pitchFamily="66" charset="0"/>
              <a:ea typeface="Arial" panose="020B0604020202020204"/>
              <a:cs typeface="Monotype Corsiva" panose="03010101010201010101" pitchFamily="66" charset="0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sz="2400" i="0">
                <a:solidFill>
                  <a:srgbClr val="001D35"/>
                </a:solidFill>
                <a:latin typeface="Monotype Corsiva" panose="03010101010201010101" pitchFamily="66" charset="0"/>
                <a:ea typeface="Arial" panose="020B0604020202020204"/>
                <a:cs typeface="Monotype Corsiva" panose="03010101010201010101" pitchFamily="66" charset="0"/>
              </a:rPr>
              <a:t>Цифровые инструменты позволяют легко исправлять ошибки и совершенствовать навыки.</a:t>
            </a:r>
            <a:r>
              <a:rPr sz="2000" i="0">
                <a:solidFill>
                  <a:srgbClr val="001D35"/>
                </a:solidFill>
                <a:latin typeface="Monotype Corsiva" panose="03010101010201010101" pitchFamily="66" charset="0"/>
                <a:ea typeface="Arial" panose="020B0604020202020204"/>
                <a:cs typeface="Monotype Corsiva" panose="03010101010201010101" pitchFamily="66" charset="0"/>
              </a:rPr>
              <a:t> </a:t>
            </a:r>
            <a:endParaRPr sz="2000" i="0">
              <a:solidFill>
                <a:srgbClr val="001D35"/>
              </a:solidFill>
              <a:latin typeface="Monotype Corsiva" panose="03010101010201010101" pitchFamily="66" charset="0"/>
              <a:ea typeface="Arial" panose="020B0604020202020204"/>
              <a:cs typeface="Monotype Corsiva" panose="03010101010201010101" pitchFamily="66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7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6188" y="174263"/>
            <a:ext cx="855233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400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  <a:cs typeface="Mongolian Baiti" panose="03000500000000000000" pitchFamily="66" charset="0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374650" y="173990"/>
            <a:ext cx="8208645" cy="6683375"/>
          </a:xfrm>
          <a:prstGeom prst="rect">
            <a:avLst/>
          </a:prstGeom>
        </p:spPr>
        <p:txBody>
          <a:bodyPr>
            <a:noAutofit/>
          </a:bodyPr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endParaRPr sz="2400" i="0">
              <a:solidFill>
                <a:srgbClr val="001D35"/>
              </a:solidFill>
              <a:latin typeface="Arial" panose="020B0604020202020204"/>
              <a:ea typeface="Arial" panose="020B0604020202020204"/>
            </a:endParaRPr>
          </a:p>
          <a:p>
            <a:pPr marL="0" indent="0" algn="l" defTabSz="266700">
              <a:spcBef>
                <a:spcPct val="0"/>
              </a:spcBef>
              <a:spcAft>
                <a:spcPct val="0"/>
              </a:spcAft>
            </a:pPr>
            <a:r>
              <a:rPr sz="2800" i="0">
                <a:solidFill>
                  <a:srgbClr val="001D35"/>
                </a:solidFill>
                <a:latin typeface="Monotype Corsiva" panose="03010101010201010101" pitchFamily="66" charset="0"/>
                <a:ea typeface="Arial" panose="020B0604020202020204"/>
                <a:cs typeface="Monotype Corsiva" panose="03010101010201010101" pitchFamily="66" charset="0"/>
              </a:rPr>
              <a:t>Примеры ИКТ-инструментов для развития графомоторных навыков:</a:t>
            </a:r>
            <a:endParaRPr sz="2800" i="0">
              <a:solidFill>
                <a:srgbClr val="001D35"/>
              </a:solidFill>
              <a:latin typeface="Monotype Corsiva" panose="03010101010201010101" pitchFamily="66" charset="0"/>
              <a:ea typeface="Arial" panose="020B0604020202020204"/>
              <a:cs typeface="Monotype Corsiva" panose="03010101010201010101" pitchFamily="66" charset="0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sz="2800" b="1" i="0">
                <a:solidFill>
                  <a:srgbClr val="FF0000"/>
                </a:solidFill>
                <a:latin typeface="Monotype Corsiva" panose="03010101010201010101" pitchFamily="66" charset="0"/>
                <a:ea typeface="Arial" panose="020B0604020202020204"/>
                <a:cs typeface="Monotype Corsiva" panose="03010101010201010101" pitchFamily="66" charset="0"/>
              </a:rPr>
              <a:t>Приложения для рисования:</a:t>
            </a:r>
            <a:r>
              <a:rPr sz="2800" i="0">
                <a:solidFill>
                  <a:srgbClr val="001D35"/>
                </a:solidFill>
                <a:latin typeface="Monotype Corsiva" panose="03010101010201010101" pitchFamily="66" charset="0"/>
                <a:ea typeface="Arial" panose="020B0604020202020204"/>
                <a:cs typeface="Monotype Corsiva" panose="03010101010201010101" pitchFamily="66" charset="0"/>
              </a:rPr>
              <a:t> Например, "Microsoft Paint", "Adobe Photoshop".</a:t>
            </a:r>
            <a:endParaRPr sz="2800" i="0">
              <a:solidFill>
                <a:srgbClr val="001D35"/>
              </a:solidFill>
              <a:latin typeface="Monotype Corsiva" panose="03010101010201010101" pitchFamily="66" charset="0"/>
              <a:ea typeface="Arial" panose="020B0604020202020204"/>
              <a:cs typeface="Monotype Corsiva" panose="03010101010201010101" pitchFamily="66" charset="0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sz="2800" b="1" i="0">
                <a:solidFill>
                  <a:srgbClr val="FF0000"/>
                </a:solidFill>
                <a:latin typeface="Monotype Corsiva" panose="03010101010201010101" pitchFamily="66" charset="0"/>
                <a:ea typeface="Arial" panose="020B0604020202020204"/>
                <a:cs typeface="Monotype Corsiva" panose="03010101010201010101" pitchFamily="66" charset="0"/>
              </a:rPr>
              <a:t>Приложения для тренировки письма:</a:t>
            </a:r>
            <a:r>
              <a:rPr sz="2800" i="0">
                <a:solidFill>
                  <a:srgbClr val="001D35"/>
                </a:solidFill>
                <a:latin typeface="Monotype Corsiva" panose="03010101010201010101" pitchFamily="66" charset="0"/>
                <a:ea typeface="Arial" panose="020B0604020202020204"/>
                <a:cs typeface="Monotype Corsiva" panose="03010101010201010101" pitchFamily="66" charset="0"/>
              </a:rPr>
              <a:t> Например, "Let's Learn to Write".</a:t>
            </a:r>
            <a:endParaRPr sz="2800" i="0">
              <a:solidFill>
                <a:srgbClr val="001D35"/>
              </a:solidFill>
              <a:latin typeface="Monotype Corsiva" panose="03010101010201010101" pitchFamily="66" charset="0"/>
              <a:ea typeface="Arial" panose="020B0604020202020204"/>
              <a:cs typeface="Monotype Corsiva" panose="03010101010201010101" pitchFamily="66" charset="0"/>
            </a:endParaRP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sz="2800" b="1" i="0">
                <a:solidFill>
                  <a:srgbClr val="FF0000"/>
                </a:solidFill>
                <a:latin typeface="Monotype Corsiva" panose="03010101010201010101" pitchFamily="66" charset="0"/>
                <a:ea typeface="Arial" panose="020B0604020202020204"/>
                <a:cs typeface="Monotype Corsiva" panose="03010101010201010101" pitchFamily="66" charset="0"/>
              </a:rPr>
              <a:t> Онлайн-игры:</a:t>
            </a:r>
            <a:r>
              <a:rPr sz="2800" i="0">
                <a:solidFill>
                  <a:srgbClr val="001D35"/>
                </a:solidFill>
                <a:latin typeface="Monotype Corsiva" panose="03010101010201010101" pitchFamily="66" charset="0"/>
                <a:ea typeface="Arial" panose="020B0604020202020204"/>
                <a:cs typeface="Monotype Corsiva" panose="03010101010201010101" pitchFamily="66" charset="0"/>
              </a:rPr>
              <a:t> Игры, направленные на развитие мелкой моторики и координации.</a:t>
            </a:r>
            <a:r>
              <a:rPr sz="2800" i="0">
                <a:solidFill>
                  <a:srgbClr val="001D35"/>
                </a:solidFill>
                <a:latin typeface="Arial" panose="020B0604020202020204"/>
                <a:ea typeface="Arial" panose="020B0604020202020204"/>
              </a:rPr>
              <a:t> </a:t>
            </a:r>
            <a:endParaRPr sz="2800" i="0">
              <a:solidFill>
                <a:srgbClr val="001D35"/>
              </a:solidFill>
              <a:latin typeface="Arial" panose="020B0604020202020204"/>
              <a:ea typeface="Arial" panose="020B0604020202020204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0682" y="394448"/>
            <a:ext cx="8731624" cy="6369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1)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Занятия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с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применением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ИКТ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должны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проходить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с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соблюдением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требований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СанПиНа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:</a:t>
            </a:r>
            <a:endParaRPr lang="en-US" altLang="ru-RU" sz="2000" i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otype Corsiva" panose="03010101010201010101" pitchFamily="66" charset="0"/>
              <a:ea typeface="Tahoma" panose="020B0604030504040204" pitchFamily="34" charset="0"/>
              <a:cs typeface="Monotype Corsiva" panose="03010101010201010101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Лучшим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временем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для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работы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с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компьютером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являются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утренние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часы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или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вторая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половина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дня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после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дневного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сна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. </a:t>
            </a:r>
            <a:endParaRPr lang="en-US" altLang="ru-RU" sz="2000" i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otype Corsiva" panose="03010101010201010101" pitchFamily="66" charset="0"/>
              <a:ea typeface="Tahoma" panose="020B0604030504040204" pitchFamily="34" charset="0"/>
              <a:cs typeface="Monotype Corsiva" panose="03010101010201010101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Занятия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для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детей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5–7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лет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проводятся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не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более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одного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в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течение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дня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и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не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чаще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трех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раз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в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неделю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в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дни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наиболее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высокой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работоспособности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: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вторник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,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среду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,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четверг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. </a:t>
            </a:r>
            <a:endParaRPr lang="en-US" altLang="ru-RU" sz="2000" i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otype Corsiva" panose="03010101010201010101" pitchFamily="66" charset="0"/>
              <a:ea typeface="Tahoma" panose="020B0604030504040204" pitchFamily="34" charset="0"/>
              <a:cs typeface="Monotype Corsiva" panose="03010101010201010101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Непрерывная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продолжительность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работы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с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компьютером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на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развивающих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игровых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занятиях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для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детей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5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лет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не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превышает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10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мин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,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для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детей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6–7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лет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– 15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мин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.</a:t>
            </a:r>
            <a:endParaRPr lang="en-US" altLang="ru-RU" sz="2000" i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otype Corsiva" panose="03010101010201010101" pitchFamily="66" charset="0"/>
              <a:ea typeface="Tahoma" panose="020B0604030504040204" pitchFamily="34" charset="0"/>
              <a:cs typeface="Monotype Corsiva" panose="03010101010201010101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Экран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монитора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должен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находится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на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уровне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глаз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или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чуть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ниже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,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на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расстоянии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не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ближе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50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см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.</a:t>
            </a:r>
            <a:endParaRPr lang="en-US" altLang="ru-RU" sz="2000" i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otype Corsiva" panose="03010101010201010101" pitchFamily="66" charset="0"/>
              <a:ea typeface="Tahoma" panose="020B0604030504040204" pitchFamily="34" charset="0"/>
              <a:cs typeface="Monotype Corsiva" panose="03010101010201010101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2)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Между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занятиями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обязательно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проводятся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динамические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паузы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(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гимнастика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для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глаз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,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физкультминутки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,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пальчиковая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 </a:t>
            </a:r>
            <a:r>
              <a:rPr lang="en-US" altLang="en-US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гимнастика</a:t>
            </a:r>
            <a:r>
              <a:rPr lang="en-US" altLang="ru-RU" sz="20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Monotype Corsiva" panose="03010101010201010101" pitchFamily="66" charset="0"/>
              </a:rPr>
              <a:t>).</a:t>
            </a:r>
            <a:endParaRPr lang="en-US" altLang="ru-RU" sz="2000" i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otype Corsiva" panose="03010101010201010101" pitchFamily="66" charset="0"/>
              <a:ea typeface="Tahoma" panose="020B0604030504040204" pitchFamily="34" charset="0"/>
              <a:cs typeface="Monotype Corsiva" panose="03010101010201010101" pitchFamily="66" charset="0"/>
            </a:endParaRPr>
          </a:p>
          <a:p>
            <a:pPr algn="ctr">
              <a:lnSpc>
                <a:spcPct val="150000"/>
              </a:lnSpc>
            </a:pPr>
            <a:endParaRPr lang="en-US" altLang="ru-RU" sz="1600" i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otype Corsiva" panose="03010101010201010101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ru-RU" sz="1600" i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endParaRPr lang="ru-RU" sz="1600" i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otype Corsiva" panose="03010101010201010101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51957" y="140050"/>
            <a:ext cx="5836024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1600" i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otype Corsiva" panose="03010101010201010101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ru-RU" sz="2400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  <a:cs typeface="Mongolian Baiti" panose="03000500000000000000" pitchFamily="66" charset="0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415925" y="0"/>
            <a:ext cx="8109585" cy="6858000"/>
          </a:xfrm>
          <a:prstGeom prst="rect">
            <a:avLst/>
          </a:prstGeom>
        </p:spPr>
        <p:txBody>
          <a:bodyPr>
            <a:noAutofit/>
          </a:bodyPr>
          <a:p>
            <a:pPr algn="just" defTabSz="266700">
              <a:lnSpc>
                <a:spcPct val="114000"/>
              </a:lnSpc>
            </a:pPr>
            <a:r>
              <a:rPr sz="2400">
                <a:latin typeface="Monotype Corsiva" panose="03010101010201010101" pitchFamily="66" charset="0"/>
                <a:ea typeface="Times New Roman" panose="02020603050405020304"/>
                <a:cs typeface="Monotype Corsiva" panose="03010101010201010101" pitchFamily="66" charset="0"/>
              </a:rPr>
              <a:t> </a:t>
            </a:r>
            <a:endParaRPr sz="2400">
              <a:latin typeface="Monotype Corsiva" panose="03010101010201010101" pitchFamily="66" charset="0"/>
              <a:ea typeface="Times New Roman" panose="02020603050405020304"/>
              <a:cs typeface="Monotype Corsiva" panose="03010101010201010101" pitchFamily="66" charset="0"/>
            </a:endParaRPr>
          </a:p>
          <a:p>
            <a:pPr algn="just" defTabSz="266700">
              <a:lnSpc>
                <a:spcPct val="114000"/>
              </a:lnSpc>
            </a:pPr>
            <a:r>
              <a:rPr sz="2800">
                <a:latin typeface="Monotype Corsiva" panose="03010101010201010101" pitchFamily="66" charset="0"/>
                <a:ea typeface="Times New Roman" panose="02020603050405020304"/>
                <a:cs typeface="Monotype Corsiva" panose="03010101010201010101" pitchFamily="66" charset="0"/>
              </a:rPr>
              <a:t>Ведущей деятельностью дошкольника является игра, поэтому развивать познавательные процессы легче через электронные дидактические игры. В условиях игры дети лучше сосредотачиваются и запоминают, чем по прямому заданию взрослого. Электронные дидактические игры выполняют функцию средств обучения – дети осваивают признаки предметов, учатся классифицировать, обобщать, сравнивать. </a:t>
            </a:r>
            <a:endParaRPr sz="2800">
              <a:latin typeface="Monotype Corsiva" panose="03010101010201010101" pitchFamily="66" charset="0"/>
              <a:ea typeface="Times New Roman" panose="02020603050405020304"/>
              <a:cs typeface="Monotype Corsiva" panose="03010101010201010101" pitchFamily="66" charset="0"/>
            </a:endParaRPr>
          </a:p>
          <a:p>
            <a:pPr algn="just" defTabSz="266700">
              <a:lnSpc>
                <a:spcPct val="114000"/>
              </a:lnSpc>
            </a:pPr>
            <a:r>
              <a:rPr lang="en-US" altLang="ru-RU" sz="2800">
                <a:latin typeface="Monotype Corsiva" panose="03010101010201010101" pitchFamily="66" charset="0"/>
                <a:ea typeface="Times New Roman" panose="02020603050405020304"/>
                <a:cs typeface="Monotype Corsiva" panose="03010101010201010101" pitchFamily="66" charset="0"/>
              </a:rPr>
              <a:t> </a:t>
            </a:r>
            <a:r>
              <a:rPr lang="en-US" altLang="en-US" sz="2800">
                <a:latin typeface="Monotype Corsiva" panose="03010101010201010101" pitchFamily="66" charset="0"/>
                <a:ea typeface="Times New Roman" panose="02020603050405020304"/>
                <a:cs typeface="Monotype Corsiva" panose="03010101010201010101" pitchFamily="66" charset="0"/>
              </a:rPr>
              <a:t>ИКТ</a:t>
            </a:r>
            <a:r>
              <a:rPr lang="en-US" altLang="ru-RU" sz="2800">
                <a:latin typeface="Monotype Corsiva" panose="03010101010201010101" pitchFamily="66" charset="0"/>
                <a:ea typeface="Times New Roman" panose="02020603050405020304"/>
                <a:cs typeface="Monotype Corsiva" panose="03010101010201010101" pitchFamily="66" charset="0"/>
              </a:rPr>
              <a:t> </a:t>
            </a:r>
            <a:r>
              <a:rPr lang="en-US" altLang="en-US" sz="2800">
                <a:latin typeface="Monotype Corsiva" panose="03010101010201010101" pitchFamily="66" charset="0"/>
                <a:ea typeface="Times New Roman" panose="02020603050405020304"/>
                <a:cs typeface="Monotype Corsiva" panose="03010101010201010101" pitchFamily="66" charset="0"/>
              </a:rPr>
              <a:t>могут</a:t>
            </a:r>
            <a:r>
              <a:rPr lang="en-US" altLang="ru-RU" sz="2800">
                <a:latin typeface="Monotype Corsiva" panose="03010101010201010101" pitchFamily="66" charset="0"/>
                <a:ea typeface="Times New Roman" panose="02020603050405020304"/>
                <a:cs typeface="Monotype Corsiva" panose="03010101010201010101" pitchFamily="66" charset="0"/>
              </a:rPr>
              <a:t> </a:t>
            </a:r>
            <a:r>
              <a:rPr lang="en-US" altLang="en-US" sz="2800">
                <a:latin typeface="Monotype Corsiva" panose="03010101010201010101" pitchFamily="66" charset="0"/>
                <a:ea typeface="Times New Roman" panose="02020603050405020304"/>
                <a:cs typeface="Monotype Corsiva" panose="03010101010201010101" pitchFamily="66" charset="0"/>
              </a:rPr>
              <a:t>быть</a:t>
            </a:r>
            <a:r>
              <a:rPr lang="en-US" altLang="ru-RU" sz="2800">
                <a:latin typeface="Monotype Corsiva" panose="03010101010201010101" pitchFamily="66" charset="0"/>
                <a:ea typeface="Times New Roman" panose="02020603050405020304"/>
                <a:cs typeface="Monotype Corsiva" panose="03010101010201010101" pitchFamily="66" charset="0"/>
              </a:rPr>
              <a:t> </a:t>
            </a:r>
            <a:r>
              <a:rPr lang="en-US" altLang="en-US" sz="2800">
                <a:latin typeface="Monotype Corsiva" panose="03010101010201010101" pitchFamily="66" charset="0"/>
                <a:ea typeface="Times New Roman" panose="02020603050405020304"/>
                <a:cs typeface="Monotype Corsiva" panose="03010101010201010101" pitchFamily="66" charset="0"/>
              </a:rPr>
              <a:t>полезным</a:t>
            </a:r>
            <a:r>
              <a:rPr lang="en-US" altLang="ru-RU" sz="2800">
                <a:latin typeface="Monotype Corsiva" panose="03010101010201010101" pitchFamily="66" charset="0"/>
                <a:ea typeface="Times New Roman" panose="02020603050405020304"/>
                <a:cs typeface="Monotype Corsiva" panose="03010101010201010101" pitchFamily="66" charset="0"/>
              </a:rPr>
              <a:t> </a:t>
            </a:r>
            <a:r>
              <a:rPr lang="en-US" altLang="en-US" sz="2800">
                <a:latin typeface="Monotype Corsiva" panose="03010101010201010101" pitchFamily="66" charset="0"/>
                <a:ea typeface="Times New Roman" panose="02020603050405020304"/>
                <a:cs typeface="Monotype Corsiva" panose="03010101010201010101" pitchFamily="66" charset="0"/>
              </a:rPr>
              <a:t>инструментом</a:t>
            </a:r>
            <a:r>
              <a:rPr lang="en-US" altLang="ru-RU" sz="2800">
                <a:latin typeface="Monotype Corsiva" panose="03010101010201010101" pitchFamily="66" charset="0"/>
                <a:ea typeface="Times New Roman" panose="02020603050405020304"/>
                <a:cs typeface="Monotype Corsiva" panose="03010101010201010101" pitchFamily="66" charset="0"/>
              </a:rPr>
              <a:t> </a:t>
            </a:r>
            <a:r>
              <a:rPr lang="en-US" altLang="en-US" sz="2800">
                <a:latin typeface="Monotype Corsiva" panose="03010101010201010101" pitchFamily="66" charset="0"/>
                <a:ea typeface="Times New Roman" panose="02020603050405020304"/>
                <a:cs typeface="Monotype Corsiva" panose="03010101010201010101" pitchFamily="66" charset="0"/>
              </a:rPr>
              <a:t>для</a:t>
            </a:r>
            <a:r>
              <a:rPr lang="en-US" altLang="ru-RU" sz="2800">
                <a:latin typeface="Monotype Corsiva" panose="03010101010201010101" pitchFamily="66" charset="0"/>
                <a:ea typeface="Times New Roman" panose="02020603050405020304"/>
                <a:cs typeface="Monotype Corsiva" panose="03010101010201010101" pitchFamily="66" charset="0"/>
              </a:rPr>
              <a:t> </a:t>
            </a:r>
            <a:r>
              <a:rPr lang="en-US" altLang="en-US" sz="2800">
                <a:latin typeface="Monotype Corsiva" panose="03010101010201010101" pitchFamily="66" charset="0"/>
                <a:ea typeface="Times New Roman" panose="02020603050405020304"/>
                <a:cs typeface="Monotype Corsiva" panose="03010101010201010101" pitchFamily="66" charset="0"/>
              </a:rPr>
              <a:t>развития</a:t>
            </a:r>
            <a:r>
              <a:rPr lang="en-US" altLang="ru-RU" sz="2800">
                <a:latin typeface="Monotype Corsiva" panose="03010101010201010101" pitchFamily="66" charset="0"/>
                <a:ea typeface="Times New Roman" panose="02020603050405020304"/>
                <a:cs typeface="Monotype Corsiva" panose="03010101010201010101" pitchFamily="66" charset="0"/>
              </a:rPr>
              <a:t> </a:t>
            </a:r>
            <a:r>
              <a:rPr lang="en-US" altLang="en-US" sz="2800">
                <a:latin typeface="Monotype Corsiva" panose="03010101010201010101" pitchFamily="66" charset="0"/>
                <a:ea typeface="Times New Roman" panose="02020603050405020304"/>
                <a:cs typeface="Monotype Corsiva" panose="03010101010201010101" pitchFamily="66" charset="0"/>
              </a:rPr>
              <a:t>графомоторных</a:t>
            </a:r>
            <a:r>
              <a:rPr lang="en-US" altLang="ru-RU" sz="2800">
                <a:latin typeface="Monotype Corsiva" panose="03010101010201010101" pitchFamily="66" charset="0"/>
                <a:ea typeface="Times New Roman" panose="02020603050405020304"/>
                <a:cs typeface="Monotype Corsiva" panose="03010101010201010101" pitchFamily="66" charset="0"/>
              </a:rPr>
              <a:t> </a:t>
            </a:r>
            <a:r>
              <a:rPr lang="en-US" altLang="en-US" sz="2800">
                <a:latin typeface="Monotype Corsiva" panose="03010101010201010101" pitchFamily="66" charset="0"/>
                <a:ea typeface="Times New Roman" panose="02020603050405020304"/>
                <a:cs typeface="Monotype Corsiva" panose="03010101010201010101" pitchFamily="66" charset="0"/>
              </a:rPr>
              <a:t>навыков</a:t>
            </a:r>
            <a:r>
              <a:rPr lang="en-US" altLang="ru-RU" sz="2800">
                <a:latin typeface="Monotype Corsiva" panose="03010101010201010101" pitchFamily="66" charset="0"/>
                <a:ea typeface="Times New Roman" panose="02020603050405020304"/>
                <a:cs typeface="Monotype Corsiva" panose="03010101010201010101" pitchFamily="66" charset="0"/>
              </a:rPr>
              <a:t>, </a:t>
            </a:r>
            <a:r>
              <a:rPr lang="en-US" altLang="en-US" sz="2800">
                <a:latin typeface="Monotype Corsiva" panose="03010101010201010101" pitchFamily="66" charset="0"/>
                <a:ea typeface="Times New Roman" panose="02020603050405020304"/>
                <a:cs typeface="Monotype Corsiva" panose="03010101010201010101" pitchFamily="66" charset="0"/>
              </a:rPr>
              <a:t>помогая</a:t>
            </a:r>
            <a:r>
              <a:rPr lang="en-US" altLang="ru-RU" sz="2800">
                <a:latin typeface="Monotype Corsiva" panose="03010101010201010101" pitchFamily="66" charset="0"/>
                <a:ea typeface="Times New Roman" panose="02020603050405020304"/>
                <a:cs typeface="Monotype Corsiva" panose="03010101010201010101" pitchFamily="66" charset="0"/>
              </a:rPr>
              <a:t> </a:t>
            </a:r>
            <a:r>
              <a:rPr lang="en-US" altLang="en-US" sz="2800">
                <a:latin typeface="Monotype Corsiva" panose="03010101010201010101" pitchFamily="66" charset="0"/>
                <a:ea typeface="Times New Roman" panose="02020603050405020304"/>
                <a:cs typeface="Monotype Corsiva" panose="03010101010201010101" pitchFamily="66" charset="0"/>
              </a:rPr>
              <a:t>сделать</a:t>
            </a:r>
            <a:r>
              <a:rPr lang="en-US" altLang="ru-RU" sz="2800">
                <a:latin typeface="Monotype Corsiva" panose="03010101010201010101" pitchFamily="66" charset="0"/>
                <a:ea typeface="Times New Roman" panose="02020603050405020304"/>
                <a:cs typeface="Monotype Corsiva" panose="03010101010201010101" pitchFamily="66" charset="0"/>
              </a:rPr>
              <a:t> </a:t>
            </a:r>
            <a:r>
              <a:rPr lang="en-US" altLang="en-US" sz="2800">
                <a:latin typeface="Monotype Corsiva" panose="03010101010201010101" pitchFamily="66" charset="0"/>
                <a:ea typeface="Times New Roman" panose="02020603050405020304"/>
                <a:cs typeface="Monotype Corsiva" panose="03010101010201010101" pitchFamily="66" charset="0"/>
              </a:rPr>
              <a:t>процесс</a:t>
            </a:r>
            <a:r>
              <a:rPr lang="en-US" altLang="ru-RU" sz="2800">
                <a:latin typeface="Monotype Corsiva" panose="03010101010201010101" pitchFamily="66" charset="0"/>
                <a:ea typeface="Times New Roman" panose="02020603050405020304"/>
                <a:cs typeface="Monotype Corsiva" panose="03010101010201010101" pitchFamily="66" charset="0"/>
              </a:rPr>
              <a:t> </a:t>
            </a:r>
            <a:r>
              <a:rPr lang="en-US" altLang="en-US" sz="2800">
                <a:latin typeface="Monotype Corsiva" panose="03010101010201010101" pitchFamily="66" charset="0"/>
                <a:ea typeface="Times New Roman" panose="02020603050405020304"/>
                <a:cs typeface="Monotype Corsiva" panose="03010101010201010101" pitchFamily="66" charset="0"/>
              </a:rPr>
              <a:t>обучения</a:t>
            </a:r>
            <a:r>
              <a:rPr lang="en-US" altLang="ru-RU" sz="2800">
                <a:latin typeface="Monotype Corsiva" panose="03010101010201010101" pitchFamily="66" charset="0"/>
                <a:ea typeface="Times New Roman" panose="02020603050405020304"/>
                <a:cs typeface="Monotype Corsiva" panose="03010101010201010101" pitchFamily="66" charset="0"/>
              </a:rPr>
              <a:t> </a:t>
            </a:r>
            <a:r>
              <a:rPr lang="en-US" altLang="en-US" sz="2800">
                <a:latin typeface="Monotype Corsiva" panose="03010101010201010101" pitchFamily="66" charset="0"/>
                <a:ea typeface="Times New Roman" panose="02020603050405020304"/>
                <a:cs typeface="Monotype Corsiva" panose="03010101010201010101" pitchFamily="66" charset="0"/>
              </a:rPr>
              <a:t>более</a:t>
            </a:r>
            <a:r>
              <a:rPr lang="en-US" altLang="ru-RU" sz="2800">
                <a:latin typeface="Monotype Corsiva" panose="03010101010201010101" pitchFamily="66" charset="0"/>
                <a:ea typeface="Times New Roman" panose="02020603050405020304"/>
                <a:cs typeface="Monotype Corsiva" panose="03010101010201010101" pitchFamily="66" charset="0"/>
              </a:rPr>
              <a:t> </a:t>
            </a:r>
            <a:r>
              <a:rPr lang="en-US" altLang="en-US" sz="2800">
                <a:latin typeface="Monotype Corsiva" panose="03010101010201010101" pitchFamily="66" charset="0"/>
                <a:ea typeface="Times New Roman" panose="02020603050405020304"/>
                <a:cs typeface="Monotype Corsiva" panose="03010101010201010101" pitchFamily="66" charset="0"/>
              </a:rPr>
              <a:t>эффективным</a:t>
            </a:r>
            <a:r>
              <a:rPr lang="en-US" altLang="ru-RU" sz="2800">
                <a:latin typeface="Monotype Corsiva" panose="03010101010201010101" pitchFamily="66" charset="0"/>
                <a:ea typeface="Times New Roman" panose="02020603050405020304"/>
                <a:cs typeface="Monotype Corsiva" panose="03010101010201010101" pitchFamily="66" charset="0"/>
              </a:rPr>
              <a:t>, </a:t>
            </a:r>
            <a:r>
              <a:rPr lang="en-US" altLang="en-US" sz="2800">
                <a:latin typeface="Monotype Corsiva" panose="03010101010201010101" pitchFamily="66" charset="0"/>
                <a:ea typeface="Times New Roman" panose="02020603050405020304"/>
                <a:cs typeface="Monotype Corsiva" panose="03010101010201010101" pitchFamily="66" charset="0"/>
              </a:rPr>
              <a:t>интересным</a:t>
            </a:r>
            <a:r>
              <a:rPr lang="en-US" altLang="ru-RU" sz="2800">
                <a:latin typeface="Monotype Corsiva" panose="03010101010201010101" pitchFamily="66" charset="0"/>
                <a:ea typeface="Times New Roman" panose="02020603050405020304"/>
                <a:cs typeface="Monotype Corsiva" panose="03010101010201010101" pitchFamily="66" charset="0"/>
              </a:rPr>
              <a:t> </a:t>
            </a:r>
            <a:r>
              <a:rPr lang="en-US" altLang="en-US" sz="2800">
                <a:latin typeface="Monotype Corsiva" panose="03010101010201010101" pitchFamily="66" charset="0"/>
                <a:ea typeface="Times New Roman" panose="02020603050405020304"/>
                <a:cs typeface="Monotype Corsiva" panose="03010101010201010101" pitchFamily="66" charset="0"/>
              </a:rPr>
              <a:t>и</a:t>
            </a:r>
            <a:r>
              <a:rPr lang="en-US" altLang="ru-RU" sz="2800">
                <a:latin typeface="Monotype Corsiva" panose="03010101010201010101" pitchFamily="66" charset="0"/>
                <a:ea typeface="Times New Roman" panose="02020603050405020304"/>
                <a:cs typeface="Monotype Corsiva" panose="03010101010201010101" pitchFamily="66" charset="0"/>
              </a:rPr>
              <a:t> </a:t>
            </a:r>
            <a:r>
              <a:rPr lang="en-US" altLang="en-US" sz="2800">
                <a:latin typeface="Monotype Corsiva" panose="03010101010201010101" pitchFamily="66" charset="0"/>
                <a:ea typeface="Times New Roman" panose="02020603050405020304"/>
                <a:cs typeface="Monotype Corsiva" panose="03010101010201010101" pitchFamily="66" charset="0"/>
              </a:rPr>
              <a:t>доступным</a:t>
            </a:r>
            <a:r>
              <a:rPr lang="en-US" altLang="ru-RU" sz="2800">
                <a:latin typeface="Monotype Corsiva" panose="03010101010201010101" pitchFamily="66" charset="0"/>
                <a:ea typeface="Times New Roman" panose="02020603050405020304"/>
                <a:cs typeface="Monotype Corsiva" panose="03010101010201010101" pitchFamily="66" charset="0"/>
              </a:rPr>
              <a:t> </a:t>
            </a:r>
            <a:r>
              <a:rPr lang="en-US" altLang="en-US" sz="2800">
                <a:latin typeface="Monotype Corsiva" panose="03010101010201010101" pitchFamily="66" charset="0"/>
                <a:ea typeface="Times New Roman" panose="02020603050405020304"/>
                <a:cs typeface="Monotype Corsiva" panose="03010101010201010101" pitchFamily="66" charset="0"/>
              </a:rPr>
              <a:t>для</a:t>
            </a:r>
            <a:r>
              <a:rPr lang="en-US" altLang="ru-RU" sz="2800">
                <a:latin typeface="Monotype Corsiva" panose="03010101010201010101" pitchFamily="66" charset="0"/>
                <a:ea typeface="Times New Roman" panose="02020603050405020304"/>
                <a:cs typeface="Monotype Corsiva" panose="03010101010201010101" pitchFamily="66" charset="0"/>
              </a:rPr>
              <a:t> </a:t>
            </a:r>
            <a:r>
              <a:rPr lang="en-US" altLang="en-US" sz="2800">
                <a:latin typeface="Monotype Corsiva" panose="03010101010201010101" pitchFamily="66" charset="0"/>
                <a:ea typeface="Times New Roman" panose="02020603050405020304"/>
                <a:cs typeface="Monotype Corsiva" panose="03010101010201010101" pitchFamily="66" charset="0"/>
              </a:rPr>
              <a:t>каждого</a:t>
            </a:r>
            <a:r>
              <a:rPr lang="en-US" altLang="ru-RU" sz="2800">
                <a:latin typeface="Monotype Corsiva" panose="03010101010201010101" pitchFamily="66" charset="0"/>
                <a:ea typeface="Times New Roman" panose="02020603050405020304"/>
                <a:cs typeface="Monotype Corsiva" panose="03010101010201010101" pitchFamily="66" charset="0"/>
              </a:rPr>
              <a:t> </a:t>
            </a:r>
            <a:r>
              <a:rPr lang="en-US" altLang="en-US" sz="2800">
                <a:latin typeface="Monotype Corsiva" panose="03010101010201010101" pitchFamily="66" charset="0"/>
                <a:ea typeface="Times New Roman" panose="02020603050405020304"/>
                <a:cs typeface="Monotype Corsiva" panose="03010101010201010101" pitchFamily="66" charset="0"/>
              </a:rPr>
              <a:t>ребенка</a:t>
            </a:r>
            <a:r>
              <a:rPr lang="en-US" altLang="ru-RU" sz="2800">
                <a:latin typeface="Monotype Corsiva" panose="03010101010201010101" pitchFamily="66" charset="0"/>
                <a:ea typeface="Times New Roman" panose="02020603050405020304"/>
                <a:cs typeface="Monotype Corsiva" panose="03010101010201010101" pitchFamily="66" charset="0"/>
              </a:rPr>
              <a:t>.</a:t>
            </a:r>
            <a:r>
              <a:rPr lang="" altLang="en-US" sz="2800">
                <a:latin typeface="Monotype Corsiva" panose="03010101010201010101" pitchFamily="66" charset="0"/>
                <a:ea typeface="Times New Roman" panose="02020603050405020304"/>
                <a:cs typeface="Monotype Corsiva" panose="03010101010201010101" pitchFamily="66" charset="0"/>
              </a:rPr>
              <a:t> </a:t>
            </a:r>
            <a:endParaRPr lang="" altLang="en-US" sz="2800">
              <a:latin typeface="Monotype Corsiva" panose="03010101010201010101" pitchFamily="66" charset="0"/>
              <a:ea typeface="Times New Roman" panose="02020603050405020304"/>
              <a:cs typeface="Monotype Corsiva" panose="03010101010201010101" pitchFamily="66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4296</Words>
  <Application>WPS Presentation</Application>
  <PresentationFormat>Экран (4:3)</PresentationFormat>
  <Paragraphs>66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34" baseType="lpstr">
      <vt:lpstr>Arial</vt:lpstr>
      <vt:lpstr>SimSun</vt:lpstr>
      <vt:lpstr>Wingdings</vt:lpstr>
      <vt:lpstr>Monotype Corsiva</vt:lpstr>
      <vt:lpstr>Tahoma</vt:lpstr>
      <vt:lpstr>Mongolian Baiti</vt:lpstr>
      <vt:lpstr>Microsoft YaHei</vt:lpstr>
      <vt:lpstr>Arial Unicode MS</vt:lpstr>
      <vt:lpstr>Calibri Light</vt:lpstr>
      <vt:lpstr>Calibri</vt:lpstr>
      <vt:lpstr>Arial</vt:lpstr>
      <vt:lpstr>Arial Narrow</vt:lpstr>
      <vt:lpstr>Century</vt:lpstr>
      <vt:lpstr>Constantia</vt:lpstr>
      <vt:lpstr>Consolas</vt:lpstr>
      <vt:lpstr>Century Gothic</vt:lpstr>
      <vt:lpstr>Candara</vt:lpstr>
      <vt:lpstr>Symbol</vt:lpstr>
      <vt:lpstr>Times New Roman</vt:lpstr>
      <vt:lpstr>Google Sans</vt:lpstr>
      <vt:lpstr>Segoe Print</vt:lpstr>
      <vt:lpstr>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User</cp:lastModifiedBy>
  <cp:revision>39</cp:revision>
  <dcterms:created xsi:type="dcterms:W3CDTF">2013-11-19T05:52:00Z</dcterms:created>
  <dcterms:modified xsi:type="dcterms:W3CDTF">2025-05-28T16:11:31Z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FD5B80FA71614276B922C95AA4EBFAC9_12</vt:lpwstr>
  </property>
  <property fmtid="{D5CDD505-2E9C-101B-9397-08002B2CF9AE}" pid="3" name="KSOProductBuildVer">
    <vt:lpwstr>1049-12.2.0.20795</vt:lpwstr>
  </property>
</Properties>
</file>